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6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4"/>
  </p:notesMasterIdLst>
  <p:sldIdLst>
    <p:sldId id="289" r:id="rId2"/>
    <p:sldId id="306" r:id="rId3"/>
    <p:sldId id="305" r:id="rId4"/>
    <p:sldId id="271" r:id="rId5"/>
    <p:sldId id="307" r:id="rId6"/>
    <p:sldId id="290" r:id="rId7"/>
    <p:sldId id="293" r:id="rId8"/>
    <p:sldId id="313" r:id="rId9"/>
    <p:sldId id="291" r:id="rId10"/>
    <p:sldId id="292" r:id="rId11"/>
    <p:sldId id="297" r:id="rId12"/>
    <p:sldId id="312" r:id="rId13"/>
    <p:sldId id="315" r:id="rId14"/>
    <p:sldId id="294" r:id="rId15"/>
    <p:sldId id="317" r:id="rId16"/>
    <p:sldId id="295" r:id="rId17"/>
    <p:sldId id="318" r:id="rId18"/>
    <p:sldId id="296" r:id="rId19"/>
    <p:sldId id="299" r:id="rId20"/>
    <p:sldId id="298" r:id="rId21"/>
    <p:sldId id="303" r:id="rId22"/>
    <p:sldId id="304" r:id="rId2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100" d="100"/>
          <a:sy n="100" d="100"/>
        </p:scale>
        <p:origin x="-516" y="60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A584D3B-18B3-419E-B2E5-9CC07E47B2C4}" type="datetimeFigureOut">
              <a:rPr lang="ru-RU" smtClean="0"/>
              <a:pPr/>
              <a:t>01.01.2008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86B97A4-D075-4772-AF09-0FF75021FB3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9724370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6B97A4-D075-4772-AF09-0FF75021FB36}" type="slidenum">
              <a:rPr lang="ru-RU" smtClean="0"/>
              <a:pPr/>
              <a:t>8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6B97A4-D075-4772-AF09-0FF75021FB36}" type="slidenum">
              <a:rPr lang="ru-RU" smtClean="0"/>
              <a:pPr/>
              <a:t>9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6B97A4-D075-4772-AF09-0FF75021FB36}" type="slidenum">
              <a:rPr lang="ru-RU" smtClean="0"/>
              <a:pPr/>
              <a:t>12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6B97A4-D075-4772-AF09-0FF75021FB36}" type="slidenum">
              <a:rPr lang="ru-RU" smtClean="0"/>
              <a:pPr/>
              <a:t>13</a:t>
            </a:fld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6B97A4-D075-4772-AF09-0FF75021FB36}" type="slidenum">
              <a:rPr lang="ru-RU" smtClean="0"/>
              <a:pPr/>
              <a:t>15</a:t>
            </a:fld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6B97A4-D075-4772-AF09-0FF75021FB36}" type="slidenum">
              <a:rPr lang="ru-RU" smtClean="0"/>
              <a:pPr/>
              <a:t>17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905000"/>
            <a:ext cx="7543800" cy="2593975"/>
          </a:xfrm>
        </p:spPr>
        <p:txBody>
          <a:bodyPr anchor="b"/>
          <a:lstStyle>
            <a:lvl1pPr>
              <a:defRPr sz="6600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4572000"/>
            <a:ext cx="6461760" cy="10668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01.01.2008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01.01.2008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1752600" cy="5851525"/>
          </a:xfrm>
        </p:spPr>
        <p:txBody>
          <a:bodyPr vert="eaVert" anchor="b" anchorCtr="0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01.01.2008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01.01.2008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486400"/>
            <a:ext cx="7659687" cy="1168400"/>
          </a:xfrm>
        </p:spPr>
        <p:txBody>
          <a:bodyPr anchor="t"/>
          <a:lstStyle>
            <a:lvl1pPr algn="l">
              <a:defRPr sz="36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852863"/>
            <a:ext cx="6135687" cy="1633538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01.01.2008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196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01.01.2008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196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196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01.01.2008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01.01.2008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01.01.2008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1" y="5495544"/>
            <a:ext cx="7772400" cy="594360"/>
          </a:xfrm>
        </p:spPr>
        <p:txBody>
          <a:bodyPr anchor="b"/>
          <a:lstStyle>
            <a:lvl1pPr algn="ctr">
              <a:defRPr sz="22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799" y="6096000"/>
            <a:ext cx="7772401" cy="6096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01.01.2008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04800" y="381000"/>
            <a:ext cx="7772400" cy="494284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5495278"/>
            <a:ext cx="7772400" cy="594626"/>
          </a:xfrm>
        </p:spPr>
        <p:txBody>
          <a:bodyPr anchor="b"/>
          <a:lstStyle>
            <a:lvl1pPr algn="ctr">
              <a:defRPr sz="2200" b="1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84582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1752" y="6096000"/>
            <a:ext cx="7772400" cy="612648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01.01.2008</a:t>
            </a:fld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620000" cy="480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8458200" y="0"/>
            <a:ext cx="6858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8458200" y="5486400"/>
            <a:ext cx="685800" cy="685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1788" y="5648960"/>
            <a:ext cx="548640" cy="396240"/>
          </a:xfrm>
          <a:prstGeom prst="bracketPair">
            <a:avLst>
              <a:gd name="adj" fmla="val 17949"/>
            </a:avLst>
          </a:prstGeom>
          <a:ln w="19050">
            <a:solidFill>
              <a:srgbClr val="FFFFFF"/>
            </a:solidFill>
          </a:ln>
        </p:spPr>
        <p:txBody>
          <a:bodyPr vert="horz" lIns="0" tIns="0" rIns="0" bIns="0" rtlCol="0" anchor="ctr"/>
          <a:lstStyle>
            <a:lvl1pPr algn="ctr">
              <a:defRPr sz="1800">
                <a:solidFill>
                  <a:srgbClr val="FFFFFF"/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7586910" y="4048760"/>
            <a:ext cx="2367281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/>
                </a:solidFill>
              </a:defRPr>
            </a:lvl1pPr>
          </a:lstStyle>
          <a:p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7551351" y="1645920"/>
            <a:ext cx="2438399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01.01.2008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600" kern="1200" cap="none" spc="-100" baseline="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1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7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5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9.jpeg"/><Relationship Id="rId4" Type="http://schemas.openxmlformats.org/officeDocument/2006/relationships/image" Target="../media/image38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hyperlink" Target="https://fipi.ru/oge/demoversii-specifikacii-kodifikatory" TargetMode="Externa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85838" y="2271712"/>
            <a:ext cx="3500437" cy="2428445"/>
          </a:xfrm>
        </p:spPr>
        <p:txBody>
          <a:bodyPr>
            <a:normAutofit fontScale="90000"/>
          </a:bodyPr>
          <a:lstStyle/>
          <a:p>
            <a:r>
              <a:rPr lang="ru-RU" sz="48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+mn-lt"/>
              </a:rPr>
              <a:t>Эффективная подготовка </a:t>
            </a:r>
            <a:br>
              <a:rPr lang="ru-RU" sz="48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+mn-lt"/>
              </a:rPr>
            </a:br>
            <a:r>
              <a:rPr lang="ru-RU" sz="48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+mn-lt"/>
              </a:rPr>
              <a:t>к ОГЭ по биологии</a:t>
            </a:r>
            <a:endParaRPr lang="ru-RU" sz="4800" b="1" dirty="0">
              <a:ln w="9525">
                <a:solidFill>
                  <a:schemeClr val="bg1"/>
                </a:solidFill>
                <a:prstDash val="solid"/>
              </a:ln>
              <a:solidFill>
                <a:srgbClr val="C00000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+mn-lt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086350" y="4395667"/>
            <a:ext cx="3243263" cy="485870"/>
          </a:xfrm>
        </p:spPr>
        <p:txBody>
          <a:bodyPr>
            <a:noAutofit/>
          </a:bodyPr>
          <a:lstStyle/>
          <a:p>
            <a:pPr algn="r"/>
            <a:r>
              <a:rPr lang="ru-RU" sz="1800" b="1" i="1" dirty="0" err="1" smtClean="0"/>
              <a:t>Редичева</a:t>
            </a:r>
            <a:r>
              <a:rPr lang="ru-RU" sz="1800" b="1" i="1" dirty="0" smtClean="0"/>
              <a:t> С.Д.</a:t>
            </a:r>
          </a:p>
          <a:p>
            <a:pPr algn="r"/>
            <a:r>
              <a:rPr lang="ru-RU" sz="1800" b="1" i="1" dirty="0" smtClean="0"/>
              <a:t>учитель биологии </a:t>
            </a:r>
          </a:p>
          <a:p>
            <a:pPr algn="r"/>
            <a:r>
              <a:rPr lang="ru-RU" sz="1800" b="1" i="1" dirty="0" smtClean="0"/>
              <a:t>МБОУ СОШ №14 им. Д. А. Старикова</a:t>
            </a:r>
            <a:endParaRPr lang="ru-RU" sz="1800" b="1" i="1" dirty="0"/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4738689" y="1957388"/>
            <a:ext cx="3500437" cy="1537857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/>
          <a:p>
            <a:pPr marL="185738" marR="0" lvl="0" indent="-185738" algn="ctr" defTabSz="6858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ru-RU" sz="32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ea typeface="+mj-ea"/>
                <a:cs typeface="+mj-cs"/>
              </a:rPr>
              <a:t>Задание 1</a:t>
            </a:r>
            <a:endParaRPr kumimoji="0" lang="ru-RU" sz="3200" b="1" i="0" u="none" strike="noStrike" kern="1200" cap="none" spc="0" normalizeH="0" baseline="0" noProof="0" dirty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uLnTx/>
              <a:uFillTx/>
              <a:latin typeface="+mn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93832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922114"/>
          </a:xfrm>
        </p:spPr>
        <p:txBody>
          <a:bodyPr/>
          <a:lstStyle/>
          <a:p>
            <a:pPr algn="ctr"/>
            <a:r>
              <a:rPr lang="ru-RU" sz="4000" dirty="0" smtClean="0">
                <a:solidFill>
                  <a:srgbClr val="00B050"/>
                </a:solidFill>
              </a:rPr>
              <a:t>Движение – </a:t>
            </a:r>
            <a:r>
              <a:rPr lang="ru-RU" sz="2400" dirty="0" smtClean="0">
                <a:solidFill>
                  <a:schemeClr val="tx1"/>
                </a:solidFill>
              </a:rPr>
              <a:t>возможность активного взаимодействия со средой</a:t>
            </a:r>
            <a:endParaRPr lang="ru-RU" sz="2400" dirty="0">
              <a:solidFill>
                <a:schemeClr val="tx1"/>
              </a:solidFill>
            </a:endParaRPr>
          </a:p>
        </p:txBody>
      </p:sp>
      <p:pic>
        <p:nvPicPr>
          <p:cNvPr id="45058" name="Picture 2" descr="https://gdzotvet.ru/images/biologiya/oge1/0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340768"/>
            <a:ext cx="4114800" cy="2095501"/>
          </a:xfrm>
          <a:prstGeom prst="rect">
            <a:avLst/>
          </a:prstGeom>
          <a:noFill/>
        </p:spPr>
      </p:pic>
      <p:pic>
        <p:nvPicPr>
          <p:cNvPr id="45060" name="Picture 4" descr="https://gdzotvet.ru/images/biologiya/oge1/1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19872" y="3501008"/>
            <a:ext cx="4095750" cy="24765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778098"/>
          </a:xfrm>
        </p:spPr>
        <p:txBody>
          <a:bodyPr/>
          <a:lstStyle/>
          <a:p>
            <a:r>
              <a:rPr lang="ru-RU" sz="4000" dirty="0" err="1" smtClean="0">
                <a:solidFill>
                  <a:srgbClr val="00B050"/>
                </a:solidFill>
              </a:rPr>
              <a:t>Саморегуляция</a:t>
            </a:r>
            <a:r>
              <a:rPr lang="ru-RU" sz="4000" dirty="0" smtClean="0">
                <a:solidFill>
                  <a:srgbClr val="00B050"/>
                </a:solidFill>
              </a:rPr>
              <a:t>-</a:t>
            </a: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способность поддерживать постоянство своего химического состава и интенсивность физиологических процессов (сердцебиение, дыхание).</a:t>
            </a:r>
            <a:endParaRPr lang="ru-RU" sz="2400" dirty="0">
              <a:solidFill>
                <a:schemeClr val="tx1"/>
              </a:solidFill>
            </a:endParaRPr>
          </a:p>
        </p:txBody>
      </p:sp>
      <p:pic>
        <p:nvPicPr>
          <p:cNvPr id="51204" name="Picture 4" descr="https://gdzotvet.ru/images/biologiya/oge1/2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1340768"/>
            <a:ext cx="4392488" cy="2164517"/>
          </a:xfrm>
          <a:prstGeom prst="rect">
            <a:avLst/>
          </a:prstGeom>
          <a:noFill/>
        </p:spPr>
      </p:pic>
      <p:pic>
        <p:nvPicPr>
          <p:cNvPr id="51208" name="Picture 8" descr="https://gdzotvet.ru/images/biologiya/oge1/3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7584" y="3977680"/>
            <a:ext cx="3503091" cy="2880320"/>
          </a:xfrm>
          <a:prstGeom prst="rect">
            <a:avLst/>
          </a:prstGeom>
          <a:noFill/>
        </p:spPr>
      </p:pic>
      <p:pic>
        <p:nvPicPr>
          <p:cNvPr id="6" name="Рисунок 5" descr="https://gdzotvet.ru/images/biologiya/oge1/15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139952" y="3501008"/>
            <a:ext cx="4114800" cy="1722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ext Box 3"/>
          <p:cNvSpPr txBox="1">
            <a:spLocks noChangeArrowheads="1"/>
          </p:cNvSpPr>
          <p:nvPr/>
        </p:nvSpPr>
        <p:spPr bwMode="auto">
          <a:xfrm>
            <a:off x="3500438" y="2285992"/>
            <a:ext cx="4786338" cy="1292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endParaRPr lang="ru-RU" b="1" dirty="0" smtClean="0">
              <a:solidFill>
                <a:srgbClr val="FF0000"/>
              </a:solidFill>
            </a:endParaRPr>
          </a:p>
          <a:p>
            <a:r>
              <a:rPr lang="ru-RU" sz="2000" b="1" dirty="0" smtClean="0">
                <a:solidFill>
                  <a:srgbClr val="FF0000"/>
                </a:solidFill>
              </a:rPr>
              <a:t>Тропизм </a:t>
            </a:r>
            <a:r>
              <a:rPr lang="ru-RU" sz="2000" dirty="0" smtClean="0"/>
              <a:t>- ростовые движения у растений (корень растет под силой тяжести, листья поворачиваются к свету)</a:t>
            </a:r>
          </a:p>
        </p:txBody>
      </p:sp>
      <p:sp>
        <p:nvSpPr>
          <p:cNvPr id="7" name="Rectangle 2"/>
          <p:cNvSpPr txBox="1">
            <a:spLocks noChangeArrowheads="1"/>
          </p:cNvSpPr>
          <p:nvPr/>
        </p:nvSpPr>
        <p:spPr bwMode="auto">
          <a:xfrm>
            <a:off x="500034" y="142852"/>
            <a:ext cx="8215312" cy="884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ru-RU" sz="4000" dirty="0" smtClean="0">
                <a:solidFill>
                  <a:srgbClr val="00B050"/>
                </a:solidFill>
              </a:rPr>
              <a:t>Раздражимость или движение </a:t>
            </a:r>
            <a:br>
              <a:rPr lang="ru-RU" sz="4000" dirty="0" smtClean="0">
                <a:solidFill>
                  <a:srgbClr val="00B050"/>
                </a:solidFill>
              </a:rPr>
            </a:br>
            <a:endParaRPr lang="ru-RU" sz="4000" i="1" dirty="0">
              <a:solidFill>
                <a:srgbClr val="FF0000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6" name="Picture 8" descr="https://gdzotvet.ru/images/biologiya/oge1/1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158" y="785794"/>
            <a:ext cx="3000396" cy="3001835"/>
          </a:xfrm>
          <a:prstGeom prst="rect">
            <a:avLst/>
          </a:prstGeom>
          <a:noFill/>
        </p:spPr>
      </p:pic>
      <p:pic>
        <p:nvPicPr>
          <p:cNvPr id="8" name="Picture 2" descr="https://gdzotvet.ru/images/biologiya/oge1/0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8596" y="4000504"/>
            <a:ext cx="4572000" cy="2402582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ext Box 3"/>
          <p:cNvSpPr txBox="1">
            <a:spLocks noChangeArrowheads="1"/>
          </p:cNvSpPr>
          <p:nvPr/>
        </p:nvSpPr>
        <p:spPr bwMode="auto">
          <a:xfrm>
            <a:off x="3500438" y="2285992"/>
            <a:ext cx="4786338" cy="9848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endParaRPr lang="ru-RU" b="1" dirty="0" smtClean="0">
              <a:solidFill>
                <a:srgbClr val="FF0000"/>
              </a:solidFill>
            </a:endParaRPr>
          </a:p>
          <a:p>
            <a:r>
              <a:rPr lang="ru-RU" sz="2000" dirty="0" smtClean="0"/>
              <a:t>рефлекторная зависимость деятельности дыхательного центра.</a:t>
            </a:r>
            <a:endParaRPr lang="ru-RU" sz="2000" dirty="0"/>
          </a:p>
        </p:txBody>
      </p:sp>
      <p:sp>
        <p:nvSpPr>
          <p:cNvPr id="7" name="Rectangle 2"/>
          <p:cNvSpPr txBox="1">
            <a:spLocks noChangeArrowheads="1"/>
          </p:cNvSpPr>
          <p:nvPr/>
        </p:nvSpPr>
        <p:spPr bwMode="auto">
          <a:xfrm>
            <a:off x="500034" y="142852"/>
            <a:ext cx="7786742" cy="884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ru-RU" sz="4000" dirty="0" smtClean="0">
                <a:solidFill>
                  <a:srgbClr val="00B050"/>
                </a:solidFill>
              </a:rPr>
              <a:t>Раздражимость или </a:t>
            </a:r>
            <a:r>
              <a:rPr lang="ru-RU" sz="4000" dirty="0" err="1" smtClean="0">
                <a:solidFill>
                  <a:srgbClr val="00B050"/>
                </a:solidFill>
              </a:rPr>
              <a:t>саморегуляция</a:t>
            </a:r>
            <a:endParaRPr lang="ru-RU" sz="4000" i="1" dirty="0">
              <a:solidFill>
                <a:srgbClr val="FF0000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9" name="Picture 2" descr="https://gdzotvet.ru/images/biologiya/oge1/1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20" y="1357298"/>
            <a:ext cx="2965841" cy="3816424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1154098"/>
          </a:xfrm>
        </p:spPr>
        <p:txBody>
          <a:bodyPr/>
          <a:lstStyle/>
          <a:p>
            <a:r>
              <a:rPr lang="ru-RU" sz="4000" dirty="0" smtClean="0">
                <a:solidFill>
                  <a:srgbClr val="00B050"/>
                </a:solidFill>
              </a:rPr>
              <a:t>Рост и развитие</a:t>
            </a: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выражается в увеличении размеров и массы с сохранением общих черт строения, сопровождается возникновением нового качественного и количественным изменениям</a:t>
            </a: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sz="4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endParaRPr lang="ru-RU" sz="4000" dirty="0">
              <a:solidFill>
                <a:schemeClr val="tx1"/>
              </a:solidFill>
            </a:endParaRPr>
          </a:p>
        </p:txBody>
      </p:sp>
      <p:pic>
        <p:nvPicPr>
          <p:cNvPr id="48130" name="Picture 2" descr="https://gdzotvet.ru/images/biologiya/oge1/1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43808" y="1844824"/>
            <a:ext cx="5044827" cy="1631893"/>
          </a:xfrm>
          <a:prstGeom prst="rect">
            <a:avLst/>
          </a:prstGeom>
          <a:noFill/>
        </p:spPr>
      </p:pic>
      <p:pic>
        <p:nvPicPr>
          <p:cNvPr id="48134" name="Picture 6" descr="https://gdzotvet.ru/images/biologiya/oge1/2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1" y="3140968"/>
            <a:ext cx="2938198" cy="3324181"/>
          </a:xfrm>
          <a:prstGeom prst="rect">
            <a:avLst/>
          </a:prstGeom>
          <a:noFill/>
        </p:spPr>
      </p:pic>
      <p:pic>
        <p:nvPicPr>
          <p:cNvPr id="6" name="Рисунок 5" descr="https://gdzotvet.ru/images/biologiya/oge1/49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95936" y="3789040"/>
            <a:ext cx="3943350" cy="2200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 Box 3"/>
          <p:cNvSpPr txBox="1">
            <a:spLocks noChangeArrowheads="1"/>
          </p:cNvSpPr>
          <p:nvPr/>
        </p:nvSpPr>
        <p:spPr bwMode="auto">
          <a:xfrm>
            <a:off x="395288" y="285728"/>
            <a:ext cx="3889375" cy="41242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4000" b="1" dirty="0" smtClean="0">
                <a:solidFill>
                  <a:srgbClr val="00B050"/>
                </a:solidFill>
              </a:rPr>
              <a:t>Рост</a:t>
            </a:r>
            <a:r>
              <a:rPr lang="ru-RU" sz="4000" dirty="0" smtClean="0"/>
              <a:t> </a:t>
            </a:r>
            <a:r>
              <a:rPr lang="ru-RU" sz="2400" dirty="0" smtClean="0"/>
              <a:t>– количественные изменения. </a:t>
            </a:r>
          </a:p>
          <a:p>
            <a:pPr algn="l"/>
            <a:endParaRPr lang="ru-RU" sz="1800" i="1" dirty="0">
              <a:solidFill>
                <a:srgbClr val="FF0000"/>
              </a:solidFill>
              <a:cs typeface="Arial" charset="0"/>
            </a:endParaRPr>
          </a:p>
          <a:p>
            <a:endParaRPr lang="ru-RU" sz="4000" b="1" dirty="0" smtClean="0"/>
          </a:p>
          <a:p>
            <a:endParaRPr lang="ru-RU" sz="4000" b="1" dirty="0" smtClean="0"/>
          </a:p>
          <a:p>
            <a:endParaRPr lang="ru-RU" sz="4000" b="1" dirty="0" smtClean="0"/>
          </a:p>
          <a:p>
            <a:r>
              <a:rPr lang="ru-RU" sz="4000" b="1" dirty="0" smtClean="0">
                <a:solidFill>
                  <a:srgbClr val="00B050"/>
                </a:solidFill>
              </a:rPr>
              <a:t>Развитие</a:t>
            </a:r>
            <a:r>
              <a:rPr lang="ru-RU" dirty="0" smtClean="0"/>
              <a:t> </a:t>
            </a:r>
            <a:r>
              <a:rPr lang="ru-RU" sz="2000" dirty="0" smtClean="0"/>
              <a:t>– качественные изменения. </a:t>
            </a:r>
            <a:endParaRPr lang="ru-RU" sz="2000" dirty="0"/>
          </a:p>
        </p:txBody>
      </p:sp>
      <p:sp>
        <p:nvSpPr>
          <p:cNvPr id="8" name="Rectangle 2"/>
          <p:cNvSpPr txBox="1">
            <a:spLocks noChangeArrowheads="1"/>
          </p:cNvSpPr>
          <p:nvPr/>
        </p:nvSpPr>
        <p:spPr bwMode="auto">
          <a:xfrm>
            <a:off x="500034" y="142852"/>
            <a:ext cx="8215312" cy="384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ctr"/>
          <a:lstStyle/>
          <a:p>
            <a:pPr>
              <a:defRPr/>
            </a:pPr>
            <a:endParaRPr lang="ru-RU" sz="2400" i="1" dirty="0">
              <a:solidFill>
                <a:srgbClr val="FF0000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7" name="Рисунок 6" descr="https://gdzotvet.ru/images/biologiya/oge1/42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14942" y="214290"/>
            <a:ext cx="2984372" cy="22145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 descr="https://gdzotvet.ru/images/biologiya/oge1/36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714612" y="4643446"/>
            <a:ext cx="5648323" cy="1357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Рисунок 9" descr="https://gdzotvet.ru/images/biologiya/oge1/43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43438" y="2571744"/>
            <a:ext cx="3803326" cy="20717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778098"/>
          </a:xfrm>
        </p:spPr>
        <p:txBody>
          <a:bodyPr/>
          <a:lstStyle/>
          <a:p>
            <a:pPr algn="ctr"/>
            <a:r>
              <a:rPr lang="ru-RU" sz="4000" dirty="0" smtClean="0">
                <a:solidFill>
                  <a:srgbClr val="00B050"/>
                </a:solidFill>
              </a:rPr>
              <a:t>Наследственность-</a:t>
            </a:r>
            <a:r>
              <a:rPr lang="ru-RU" sz="4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способность организма передавать признаки, свойства, особенности развития из поколения в поколение.</a:t>
            </a:r>
            <a:endParaRPr lang="ru-RU" sz="2400" dirty="0">
              <a:solidFill>
                <a:srgbClr val="00B050"/>
              </a:solidFill>
            </a:endParaRPr>
          </a:p>
        </p:txBody>
      </p:sp>
      <p:pic>
        <p:nvPicPr>
          <p:cNvPr id="7" name="image7.png" descr="https://bio11-vpr.sdamgia.ru/get_file?id=33756&amp;png=1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43608" y="1772816"/>
            <a:ext cx="3960440" cy="3096344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ext Box 3"/>
          <p:cNvSpPr txBox="1">
            <a:spLocks noChangeArrowheads="1"/>
          </p:cNvSpPr>
          <p:nvPr/>
        </p:nvSpPr>
        <p:spPr bwMode="auto">
          <a:xfrm>
            <a:off x="3500438" y="2285992"/>
            <a:ext cx="4786338" cy="1600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endParaRPr lang="ru-RU" b="1" dirty="0" smtClean="0">
              <a:solidFill>
                <a:srgbClr val="FF0000"/>
              </a:solidFill>
            </a:endParaRPr>
          </a:p>
          <a:p>
            <a:r>
              <a:rPr lang="ru-RU" sz="2000" dirty="0" smtClean="0"/>
              <a:t>размножение акцентирует внимание на увеличении числа, а наследственность — на их сходстве между собой и с родительскими организмами.</a:t>
            </a:r>
            <a:endParaRPr lang="ru-RU" sz="2000" dirty="0"/>
          </a:p>
        </p:txBody>
      </p:sp>
      <p:sp>
        <p:nvSpPr>
          <p:cNvPr id="7" name="Rectangle 2"/>
          <p:cNvSpPr txBox="1">
            <a:spLocks noChangeArrowheads="1"/>
          </p:cNvSpPr>
          <p:nvPr/>
        </p:nvSpPr>
        <p:spPr bwMode="auto">
          <a:xfrm>
            <a:off x="500034" y="142852"/>
            <a:ext cx="7786742" cy="884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ru-RU" sz="4000" dirty="0" smtClean="0">
                <a:solidFill>
                  <a:srgbClr val="00B050"/>
                </a:solidFill>
              </a:rPr>
              <a:t>Размножение или наследственность</a:t>
            </a:r>
            <a:endParaRPr lang="ru-RU" sz="4000" i="1" dirty="0">
              <a:solidFill>
                <a:srgbClr val="FF0000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6" name="Picture 2" descr="https://gdzotvet.ru/images/biologiya/oge1/0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2844" y="1785926"/>
            <a:ext cx="3378021" cy="360040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778098"/>
          </a:xfrm>
        </p:spPr>
        <p:txBody>
          <a:bodyPr/>
          <a:lstStyle/>
          <a:p>
            <a:pPr algn="ctr"/>
            <a:r>
              <a:rPr lang="ru-RU" sz="4000" dirty="0" smtClean="0">
                <a:solidFill>
                  <a:srgbClr val="00B050"/>
                </a:solidFill>
              </a:rPr>
              <a:t>Изменчивость</a:t>
            </a: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способность организма приобретать новые признаки и свойства. Чаще под действием окружающей среды.</a:t>
            </a:r>
            <a:endParaRPr lang="ru-RU" sz="2400" dirty="0">
              <a:solidFill>
                <a:srgbClr val="00B050"/>
              </a:solidFill>
            </a:endParaRPr>
          </a:p>
        </p:txBody>
      </p:sp>
      <p:pic>
        <p:nvPicPr>
          <p:cNvPr id="50178" name="Picture 2" descr="https://gdzotvet.ru/images/biologiya/oge1/0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3968" y="3789040"/>
            <a:ext cx="3750737" cy="2736304"/>
          </a:xfrm>
          <a:prstGeom prst="rect">
            <a:avLst/>
          </a:prstGeom>
          <a:noFill/>
        </p:spPr>
      </p:pic>
      <p:pic>
        <p:nvPicPr>
          <p:cNvPr id="50180" name="Picture 4" descr="https://gdzotvet.ru/images/biologiya/oge1/2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39752" y="1484784"/>
            <a:ext cx="4013187" cy="2088232"/>
          </a:xfrm>
          <a:prstGeom prst="rect">
            <a:avLst/>
          </a:prstGeom>
          <a:noFill/>
        </p:spPr>
      </p:pic>
      <p:pic>
        <p:nvPicPr>
          <p:cNvPr id="50182" name="Picture 6" descr="https://gdzotvet.ru/images/biologiya/oge1/3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1560" y="3501008"/>
            <a:ext cx="1781175" cy="321945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562074"/>
          </a:xfrm>
        </p:spPr>
        <p:txBody>
          <a:bodyPr/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40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Ритмичность-</a:t>
            </a:r>
            <a:r>
              <a:rPr lang="ru-RU" sz="4000" dirty="0" smtClean="0"/>
              <a:t> </a:t>
            </a:r>
            <a:r>
              <a:rPr lang="ru-RU" sz="2400" dirty="0" smtClean="0">
                <a:solidFill>
                  <a:schemeClr val="tx1"/>
                </a:solidFill>
              </a:rPr>
              <a:t>наличие циклично повторяющихся процессов в живых организмах. </a:t>
            </a:r>
            <a:endParaRPr lang="ru-RU" sz="2400" dirty="0" smtClean="0">
              <a:solidFill>
                <a:schemeClr val="tx1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</p:txBody>
      </p:sp>
      <p:pic>
        <p:nvPicPr>
          <p:cNvPr id="52226" name="Picture 2" descr="https://gdzotvet.ru/images/biologiya/oge1/0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052736"/>
            <a:ext cx="6019800" cy="1219201"/>
          </a:xfrm>
          <a:prstGeom prst="rect">
            <a:avLst/>
          </a:prstGeom>
          <a:noFill/>
        </p:spPr>
      </p:pic>
      <p:pic>
        <p:nvPicPr>
          <p:cNvPr id="52228" name="Picture 4" descr="https://gdzotvet.ru/images/biologiya/oge1/2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79712" y="2204864"/>
            <a:ext cx="5790059" cy="1514896"/>
          </a:xfrm>
          <a:prstGeom prst="rect">
            <a:avLst/>
          </a:prstGeom>
          <a:noFill/>
        </p:spPr>
      </p:pic>
      <p:pic>
        <p:nvPicPr>
          <p:cNvPr id="52230" name="Picture 6" descr="https://gdzotvet.ru/images/biologiya/oge1/4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63888" y="4922616"/>
            <a:ext cx="4709939" cy="1935384"/>
          </a:xfrm>
          <a:prstGeom prst="rect">
            <a:avLst/>
          </a:prstGeom>
          <a:noFill/>
        </p:spPr>
      </p:pic>
      <p:pic>
        <p:nvPicPr>
          <p:cNvPr id="52232" name="Picture 8" descr="https://gdzotvet.ru/images/biologiya/oge1/47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3789040"/>
            <a:ext cx="5934075" cy="11620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sun9-79.userapi.com/impg/lFdC8AaKEcKSUsltEJgFazp1GDsz5DnxH8XTVQ/bp1himEbJUQ.jpg?size=721x720&amp;quality=95&amp;sign=e9fe9c4ee19e337a9bdebf1998b313de&amp;type=album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116632"/>
            <a:ext cx="7416824" cy="662473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778098"/>
          </a:xfrm>
        </p:spPr>
        <p:txBody>
          <a:bodyPr/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40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0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0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0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0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Иерархичность </a:t>
            </a:r>
            <a:r>
              <a:rPr lang="ru-RU" sz="4000" i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или</a:t>
            </a:r>
            <a:r>
              <a:rPr lang="ru-RU" sz="40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 прерывистость </a:t>
            </a:r>
            <a:r>
              <a:rPr lang="ru-RU" sz="4000" i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или</a:t>
            </a:r>
            <a:r>
              <a:rPr lang="ru-RU" sz="40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 дискретность-</a:t>
            </a: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любая биологическая система состоит из отдельных, но взаимодействующих между собой частей, образующих взаимно-функциональное единство (клетка -&gt; ткань -&gt; орган -&gt; система органов -&gt; организм).</a:t>
            </a:r>
            <a:endParaRPr lang="ru-RU" sz="2000" dirty="0" smtClean="0">
              <a:solidFill>
                <a:schemeClr val="tx1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</p:txBody>
      </p:sp>
      <p:pic>
        <p:nvPicPr>
          <p:cNvPr id="53250" name="Picture 2" descr="https://gdzotvet.ru/images/biologiya/oge1/0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2996952"/>
            <a:ext cx="7118161" cy="309634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43000" y="365126"/>
            <a:ext cx="7372350" cy="1325563"/>
          </a:xfrm>
        </p:spPr>
        <p:txBody>
          <a:bodyPr/>
          <a:lstStyle/>
          <a:p>
            <a:r>
              <a:rPr lang="ru-RU" sz="36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Источники информации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14413" y="1825625"/>
            <a:ext cx="6815138" cy="4351338"/>
          </a:xfrm>
        </p:spPr>
        <p:txBody>
          <a:bodyPr/>
          <a:lstStyle/>
          <a:p>
            <a:r>
              <a:rPr lang="ru-RU" dirty="0" err="1" smtClean="0"/>
              <a:t>Мазяркина</a:t>
            </a:r>
            <a:r>
              <a:rPr lang="ru-RU" dirty="0" smtClean="0"/>
              <a:t> Т.В. </a:t>
            </a:r>
            <a:r>
              <a:rPr lang="ru-RU" smtClean="0"/>
              <a:t>ОГЭ 2023.Биология</a:t>
            </a:r>
            <a:r>
              <a:rPr lang="ru-RU" dirty="0" smtClean="0"/>
              <a:t>. 30 вариантов. Типовые варианты экзаменационных заданий/ Т.В. </a:t>
            </a:r>
            <a:r>
              <a:rPr lang="ru-RU" dirty="0" err="1" smtClean="0"/>
              <a:t>Мазяркина</a:t>
            </a:r>
            <a:r>
              <a:rPr lang="ru-RU" dirty="0" smtClean="0"/>
              <a:t>, С.В. </a:t>
            </a:r>
            <a:r>
              <a:rPr lang="ru-RU" dirty="0" err="1" smtClean="0"/>
              <a:t>Первак</a:t>
            </a:r>
            <a:r>
              <a:rPr lang="ru-RU" dirty="0" smtClean="0"/>
              <a:t>. – М.: Издательство «Экзамен», 2023</a:t>
            </a:r>
          </a:p>
          <a:p>
            <a:r>
              <a:rPr lang="en-US" dirty="0" smtClean="0">
                <a:hlinkClick r:id="rId2"/>
              </a:rPr>
              <a:t>https://fipi.ru/oge/demoversii-specifikacii-kodifikatory#!/tab/173801626-6</a:t>
            </a:r>
            <a:endParaRPr lang="ru-RU" dirty="0" smtClean="0"/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-1" y="1096963"/>
            <a:ext cx="7557571" cy="1660525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4800" dirty="0" smtClean="0"/>
              <a:t>                          Благодарю за внимание!</a:t>
            </a:r>
            <a:endParaRPr lang="ru-RU" sz="4800" dirty="0"/>
          </a:p>
        </p:txBody>
      </p:sp>
      <p:pic>
        <p:nvPicPr>
          <p:cNvPr id="4" name="Рисунок 3" descr="1639217320_44-papik-pro-p-klipart-uchenik-44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4188547" y="2228849"/>
            <a:ext cx="3188257" cy="370010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88640"/>
            <a:ext cx="7543800" cy="792088"/>
          </a:xfrm>
        </p:spPr>
        <p:txBody>
          <a:bodyPr/>
          <a:lstStyle/>
          <a:p>
            <a:pPr algn="ctr"/>
            <a:r>
              <a:rPr lang="ru-RU" sz="2400" b="1" dirty="0" smtClean="0">
                <a:solidFill>
                  <a:srgbClr val="00B050"/>
                </a:solidFill>
              </a:rPr>
              <a:t>Для решения 1 задания необходимо определить какое свойство описано в </a:t>
            </a:r>
            <a:r>
              <a:rPr lang="en-US" sz="2400" b="1" dirty="0" smtClean="0">
                <a:solidFill>
                  <a:srgbClr val="00B050"/>
                </a:solidFill>
              </a:rPr>
              <a:t> </a:t>
            </a:r>
            <a:r>
              <a:rPr lang="ru-RU" sz="2400" b="1" dirty="0" smtClean="0">
                <a:solidFill>
                  <a:srgbClr val="00B050"/>
                </a:solidFill>
              </a:rPr>
              <a:t>задании</a:t>
            </a:r>
            <a:endParaRPr lang="ru-RU" sz="2400" b="1" dirty="0">
              <a:solidFill>
                <a:srgbClr val="00B05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79512" y="1124744"/>
            <a:ext cx="7848872" cy="5544616"/>
          </a:xfrm>
        </p:spPr>
        <p:txBody>
          <a:bodyPr>
            <a:noAutofit/>
          </a:bodyPr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1. Клеточное строение</a:t>
            </a:r>
            <a:b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2. Единство химического состава</a:t>
            </a:r>
            <a:b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3. Обмен веществ и превращение энергии(метаболизм)</a:t>
            </a:r>
            <a:b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4. Самовоспроизведение или размножение</a:t>
            </a:r>
          </a:p>
          <a:p>
            <a:pPr algn="ctr"/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5. Раздражимость </a:t>
            </a:r>
            <a:b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6. Рост и развитие </a:t>
            </a:r>
          </a:p>
          <a:p>
            <a:pPr algn="ctr"/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7. Движение </a:t>
            </a:r>
          </a:p>
          <a:p>
            <a:pPr algn="ctr"/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8. Наследственность</a:t>
            </a:r>
            <a:b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9. Изменчивость </a:t>
            </a:r>
            <a:b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10. Дискретность или целостность</a:t>
            </a:r>
            <a:b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11. </a:t>
            </a:r>
            <a:r>
              <a:rPr lang="ru-RU" sz="24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Саморегуляция</a:t>
            </a:r>
            <a:endParaRPr lang="ru-RU" sz="24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12.Ритмичность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endParaRPr lang="ru-RU" sz="2400" dirty="0" smtClean="0">
              <a:solidFill>
                <a:srgbClr val="00B050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400" dirty="0" smtClean="0">
                <a:latin typeface="Times New Roman" pitchFamily="18" charset="0"/>
                <a:cs typeface="Times New Roman" pitchFamily="18" charset="0"/>
              </a:rPr>
            </a:b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4000" dirty="0" smtClean="0">
                <a:solidFill>
                  <a:srgbClr val="00B050"/>
                </a:solidFill>
              </a:rPr>
              <a:t>Клеточное строение-</a:t>
            </a:r>
            <a:r>
              <a:rPr lang="ru-RU" sz="4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все живые организмы состоят из клеток (кроме вирусов).</a:t>
            </a:r>
            <a:endParaRPr lang="ru-RU" sz="2800" dirty="0">
              <a:solidFill>
                <a:srgbClr val="00B050"/>
              </a:solidFill>
            </a:endParaRPr>
          </a:p>
        </p:txBody>
      </p:sp>
      <p:pic>
        <p:nvPicPr>
          <p:cNvPr id="17410" name="Picture 2" descr="https://gas-kvas.com/uploads/posts/2023-02/1675577775_gas-kvas-com-p-risunki-kletok-rastenii-zhivotnikh-gribov-3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1484784"/>
            <a:ext cx="7058424" cy="504567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1210146"/>
          </a:xfrm>
        </p:spPr>
        <p:txBody>
          <a:bodyPr/>
          <a:lstStyle/>
          <a:p>
            <a:r>
              <a:rPr lang="ru-RU" sz="4000" dirty="0" smtClean="0">
                <a:solidFill>
                  <a:srgbClr val="00B050"/>
                </a:solidFill>
              </a:rPr>
              <a:t>Единство химического </a:t>
            </a:r>
            <a:r>
              <a:rPr lang="ru-RU" sz="4000" dirty="0" err="1" smtClean="0">
                <a:solidFill>
                  <a:srgbClr val="00B050"/>
                </a:solidFill>
              </a:rPr>
              <a:t>состава-</a:t>
            </a:r>
            <a:r>
              <a:rPr lang="ru-RU" sz="2000" dirty="0" err="1" smtClean="0">
                <a:solidFill>
                  <a:schemeClr val="tx1"/>
                </a:solidFill>
              </a:rPr>
              <a:t>все</a:t>
            </a:r>
            <a:r>
              <a:rPr lang="ru-RU" sz="2000" dirty="0" smtClean="0">
                <a:solidFill>
                  <a:schemeClr val="tx1"/>
                </a:solidFill>
              </a:rPr>
              <a:t> живые организмы на 98% состоят из четырех элементов: углерода, азота, кислорода и водорода.</a:t>
            </a:r>
            <a:endParaRPr lang="ru-RU" sz="2000" dirty="0">
              <a:solidFill>
                <a:schemeClr val="tx1"/>
              </a:solidFill>
            </a:endParaRPr>
          </a:p>
        </p:txBody>
      </p:sp>
      <p:pic>
        <p:nvPicPr>
          <p:cNvPr id="5" name="image17.png" descr="https://bio-oge.sdamgia.ru/get_file?id=20731&amp;png=1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39552" y="1772816"/>
            <a:ext cx="3900967" cy="2448272"/>
          </a:xfrm>
          <a:prstGeom prst="rect">
            <a:avLst/>
          </a:prstGeom>
        </p:spPr>
      </p:pic>
      <p:pic>
        <p:nvPicPr>
          <p:cNvPr id="13316" name="Picture 4" descr="https://gdzotvet.ru/images/biologiya/oge1/2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38212" y="4005064"/>
            <a:ext cx="5607623" cy="252028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600" dirty="0" smtClean="0">
                <a:solidFill>
                  <a:srgbClr val="00B050"/>
                </a:solidFill>
              </a:rPr>
              <a:t>Метаболизм (обмен веществ и энергии)-</a:t>
            </a:r>
            <a:r>
              <a:rPr lang="ru-RU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Все живые организмы поглощают им необходимые вещества из внешней среды и выделяют в неё продукты жизнедеятельности. Вещества образуются (ассимиляция), энергия распадается (диссимиляция). Энергия образуется,  вещества  распадаются.</a:t>
            </a:r>
            <a:endParaRPr lang="ru-RU" sz="1800" dirty="0">
              <a:solidFill>
                <a:srgbClr val="00B050"/>
              </a:solidFill>
            </a:endParaRPr>
          </a:p>
        </p:txBody>
      </p:sp>
      <p:pic>
        <p:nvPicPr>
          <p:cNvPr id="43010" name="Picture 2" descr="https://gdzotvet.ru/images/biologiya/oge1/3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3968" y="1556792"/>
            <a:ext cx="3543300" cy="2664296"/>
          </a:xfrm>
          <a:prstGeom prst="rect">
            <a:avLst/>
          </a:prstGeom>
          <a:noFill/>
        </p:spPr>
      </p:pic>
      <p:pic>
        <p:nvPicPr>
          <p:cNvPr id="7" name="image58.png" descr="https://bio11-vpr.sdamgia.ru/get_file?id=38326&amp;png=1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23528" y="2132856"/>
            <a:ext cx="3672408" cy="2664296"/>
          </a:xfrm>
          <a:prstGeom prst="rect">
            <a:avLst/>
          </a:prstGeom>
        </p:spPr>
      </p:pic>
      <p:pic>
        <p:nvPicPr>
          <p:cNvPr id="8" name="Рисунок 7" descr="https://bio11-vpr.sdamgia.ru/get_file?id=38271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067944" y="4365104"/>
            <a:ext cx="3854574" cy="22322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7620000" cy="1138138"/>
          </a:xfrm>
        </p:spPr>
        <p:txBody>
          <a:bodyPr/>
          <a:lstStyle/>
          <a:p>
            <a:r>
              <a:rPr lang="ru-RU" sz="3200" dirty="0" smtClean="0">
                <a:solidFill>
                  <a:srgbClr val="00B050"/>
                </a:solidFill>
              </a:rPr>
              <a:t>Размножение (самовоспроизведение)-</a:t>
            </a:r>
            <a:r>
              <a:rPr lang="ru-RU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smtClean="0">
                <a:solidFill>
                  <a:schemeClr val="tx1"/>
                </a:solidFill>
              </a:rPr>
              <a:t>способность	к  воспроизведению себе подобных.</a:t>
            </a:r>
            <a:endParaRPr lang="ru-RU" sz="2400" dirty="0">
              <a:solidFill>
                <a:schemeClr val="tx1"/>
              </a:solidFill>
            </a:endParaRPr>
          </a:p>
        </p:txBody>
      </p:sp>
      <p:pic>
        <p:nvPicPr>
          <p:cNvPr id="46082" name="Picture 2" descr="https://gdzotvet.ru/images/biologiya/oge1/4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11760" y="1412776"/>
            <a:ext cx="5791200" cy="1400175"/>
          </a:xfrm>
          <a:prstGeom prst="rect">
            <a:avLst/>
          </a:prstGeom>
          <a:noFill/>
        </p:spPr>
      </p:pic>
      <p:pic>
        <p:nvPicPr>
          <p:cNvPr id="46084" name="Picture 4" descr="https://gdzotvet.ru/images/biologiya/oge1/3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2852936"/>
            <a:ext cx="5905500" cy="2009776"/>
          </a:xfrm>
          <a:prstGeom prst="rect">
            <a:avLst/>
          </a:prstGeom>
          <a:noFill/>
        </p:spPr>
      </p:pic>
      <p:pic>
        <p:nvPicPr>
          <p:cNvPr id="46086" name="Picture 6" descr="https://gdzotvet.ru/images/biologiya/oge1/3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339752" y="5157192"/>
            <a:ext cx="5934075" cy="141922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ext Box 3"/>
          <p:cNvSpPr txBox="1">
            <a:spLocks noChangeArrowheads="1"/>
          </p:cNvSpPr>
          <p:nvPr/>
        </p:nvSpPr>
        <p:spPr bwMode="auto">
          <a:xfrm>
            <a:off x="3571868" y="3714752"/>
            <a:ext cx="4786338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endParaRPr lang="ru-RU" b="1" dirty="0" smtClean="0">
              <a:solidFill>
                <a:srgbClr val="FF0000"/>
              </a:solidFill>
            </a:endParaRPr>
          </a:p>
          <a:p>
            <a:r>
              <a:rPr lang="ru-RU" dirty="0" smtClean="0"/>
              <a:t>гаметофит папоротника, т.е. особь на которой созревают половые клетки</a:t>
            </a:r>
          </a:p>
        </p:txBody>
      </p:sp>
      <p:sp>
        <p:nvSpPr>
          <p:cNvPr id="7" name="Rectangle 2"/>
          <p:cNvSpPr txBox="1">
            <a:spLocks noChangeArrowheads="1"/>
          </p:cNvSpPr>
          <p:nvPr/>
        </p:nvSpPr>
        <p:spPr bwMode="auto">
          <a:xfrm>
            <a:off x="500063" y="115888"/>
            <a:ext cx="8215312" cy="884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ru-RU" sz="3600" dirty="0" smtClean="0">
                <a:solidFill>
                  <a:srgbClr val="00B050"/>
                </a:solidFill>
              </a:rPr>
              <a:t>Размножение</a:t>
            </a:r>
            <a:endParaRPr lang="ru-RU" sz="3600" i="1" dirty="0">
              <a:solidFill>
                <a:srgbClr val="FF0000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9" name="Рисунок 8" descr="https://gdzotvet.ru/images/biologiya/oge1/32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596" y="1071546"/>
            <a:ext cx="5600700" cy="2838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1066130"/>
          </a:xfrm>
        </p:spPr>
        <p:txBody>
          <a:bodyPr/>
          <a:lstStyle/>
          <a:p>
            <a:r>
              <a:rPr lang="ru-RU" sz="4000" dirty="0" smtClean="0">
                <a:solidFill>
                  <a:srgbClr val="00B050"/>
                </a:solidFill>
              </a:rPr>
              <a:t>Раздражимость-</a:t>
            </a: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реакция на внешние воздействия окружающей среды</a:t>
            </a:r>
            <a:endParaRPr lang="ru-RU" sz="2400" dirty="0">
              <a:solidFill>
                <a:schemeClr val="tx1"/>
              </a:solidFill>
            </a:endParaRPr>
          </a:p>
        </p:txBody>
      </p:sp>
      <p:pic>
        <p:nvPicPr>
          <p:cNvPr id="10" name="Picture 8" descr="https://gdzotvet.ru/images/biologiya/oge1/4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07904" y="4365104"/>
            <a:ext cx="4675634" cy="2305259"/>
          </a:xfrm>
          <a:prstGeom prst="rect">
            <a:avLst/>
          </a:prstGeom>
          <a:noFill/>
        </p:spPr>
      </p:pic>
      <p:pic>
        <p:nvPicPr>
          <p:cNvPr id="7" name="Picture 2" descr="https://gdzotvet.ru/images/biologiya/oge1/0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520" y="1556792"/>
            <a:ext cx="3819525" cy="2895601"/>
          </a:xfrm>
          <a:prstGeom prst="rect">
            <a:avLst/>
          </a:prstGeom>
          <a:noFill/>
        </p:spPr>
      </p:pic>
      <p:pic>
        <p:nvPicPr>
          <p:cNvPr id="8" name="Рисунок 7" descr="https://gdzotvet.ru/images/biologiya/oge1/31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364088" y="1484784"/>
            <a:ext cx="1981200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седство">
  <a:themeElements>
    <a:clrScheme name="Соседство">
      <a:dk1>
        <a:srgbClr val="2F2B20"/>
      </a:dk1>
      <a:lt1>
        <a:srgbClr val="FFFFFF"/>
      </a:lt1>
      <a:dk2>
        <a:srgbClr val="675E47"/>
      </a:dk2>
      <a:lt2>
        <a:srgbClr val="DFDCB7"/>
      </a:lt2>
      <a:accent1>
        <a:srgbClr val="A9A57C"/>
      </a:accent1>
      <a:accent2>
        <a:srgbClr val="9CBEBD"/>
      </a:accent2>
      <a:accent3>
        <a:srgbClr val="D2CB6C"/>
      </a:accent3>
      <a:accent4>
        <a:srgbClr val="95A39D"/>
      </a:accent4>
      <a:accent5>
        <a:srgbClr val="C89F5D"/>
      </a:accent5>
      <a:accent6>
        <a:srgbClr val="B1A089"/>
      </a:accent6>
      <a:hlink>
        <a:srgbClr val="D25814"/>
      </a:hlink>
      <a:folHlink>
        <a:srgbClr val="849A0A"/>
      </a:folHlink>
    </a:clrScheme>
    <a:fontScheme name="Стандартная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оседство">
      <a:fillStyleLst>
        <a:solidFill>
          <a:schemeClr val="phClr"/>
        </a:solidFill>
        <a:solidFill>
          <a:schemeClr val="phClr">
            <a:tint val="55000"/>
          </a:schemeClr>
        </a:solidFill>
        <a:solidFill>
          <a:schemeClr val="phClr"/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algn="bl" rotWithShape="0">
              <a:srgbClr val="000000">
                <a:alpha val="60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brightRoom" dir="tl">
              <a:rot lat="0" lon="0" rev="1800000"/>
            </a:lightRig>
          </a:scene3d>
          <a:sp3d contourW="10160" prstMaterial="dkEdge">
            <a:bevelT w="38100" h="50800" prst="angle"/>
            <a:contourClr>
              <a:schemeClr val="phClr">
                <a:shade val="4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75000">
              <a:schemeClr val="phClr">
                <a:shade val="100000"/>
                <a:satMod val="115000"/>
              </a:schemeClr>
            </a:gs>
            <a:gs pos="100000">
              <a:schemeClr val="phClr">
                <a:shade val="70000"/>
                <a:satMod val="130000"/>
              </a:schemeClr>
            </a:gs>
          </a:gsLst>
          <a:path path="circle">
            <a:fillToRect l="20000" t="50000" r="10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7000"/>
              </a:schemeClr>
              <a:schemeClr val="phClr">
                <a:shade val="96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Origin</Template>
  <TotalTime>861</TotalTime>
  <Words>327</Words>
  <Application>Microsoft Office PowerPoint</Application>
  <PresentationFormat>Экран (4:3)</PresentationFormat>
  <Paragraphs>52</Paragraphs>
  <Slides>22</Slides>
  <Notes>6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3" baseType="lpstr">
      <vt:lpstr>Соседство</vt:lpstr>
      <vt:lpstr>Эффективная подготовка  к ОГЭ по биологии</vt:lpstr>
      <vt:lpstr>Слайд 2</vt:lpstr>
      <vt:lpstr>Для решения 1 задания необходимо определить какое свойство описано в  задании</vt:lpstr>
      <vt:lpstr>Клеточное строение- все живые организмы состоят из клеток (кроме вирусов).</vt:lpstr>
      <vt:lpstr>Единство химического состава-все живые организмы на 98% состоят из четырех элементов: углерода, азота, кислорода и водорода.</vt:lpstr>
      <vt:lpstr>Метаболизм (обмен веществ и энергии)- Все живые организмы поглощают им необходимые вещества из внешней среды и выделяют в неё продукты жизнедеятельности. Вещества образуются (ассимиляция), энергия распадается (диссимиляция). Энергия образуется,  вещества  распадаются.</vt:lpstr>
      <vt:lpstr>Размножение (самовоспроизведение)- способность к  воспроизведению себе подобных.</vt:lpstr>
      <vt:lpstr>Слайд 8</vt:lpstr>
      <vt:lpstr>Раздражимость- реакция на внешние воздействия окружающей среды</vt:lpstr>
      <vt:lpstr>Движение – возможность активного взаимодействия со средой</vt:lpstr>
      <vt:lpstr>Саморегуляция- способность поддерживать постоянство своего химического состава и интенсивность физиологических процессов (сердцебиение, дыхание).</vt:lpstr>
      <vt:lpstr>Слайд 12</vt:lpstr>
      <vt:lpstr>Слайд 13</vt:lpstr>
      <vt:lpstr>Рост и развитие - выражается в увеличении размеров и массы с сохранением общих черт строения, сопровождается возникновением нового качественного и количественным изменениям. </vt:lpstr>
      <vt:lpstr>Слайд 15</vt:lpstr>
      <vt:lpstr>Наследственность- способность организма передавать признаки, свойства, особенности развития из поколения в поколение.</vt:lpstr>
      <vt:lpstr>Слайд 17</vt:lpstr>
      <vt:lpstr>Изменчивость -способность организма приобретать новые признаки и свойства. Чаще под действием окружающей среды.</vt:lpstr>
      <vt:lpstr>Ритмичность- наличие циклично повторяющихся процессов в живых организмах. </vt:lpstr>
      <vt:lpstr>  Иерархичность или прерывистость или дискретность- любая биологическая система состоит из отдельных, но взаимодействующих между собой частей, образующих взаимно-функциональное единство (клетка -&gt; ткань -&gt; орган -&gt; система органов -&gt; организм).</vt:lpstr>
      <vt:lpstr>Источники информации</vt:lpstr>
      <vt:lpstr>Слайд 22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                                                                           МУНИЦИПАЛЬНОЕ КАЗЕННОЕ ДОШКОЛЬНОЕ ОБРАЗОВАТЕЛЬНОЕ УЧРЕЖДЕНИЕ «ДЕТСКИЙ САД ОБЩЕРАЗВИВАЮЩЕГО ВИДА С ПРИОРИТЕТНЫМ ОСУЩЕСТВЛЕНИЕМ ХУДОЖЕСТВЕННО – ЭСТЕТИЧЕСКОГО НАПРАВЛЕНИЯ РАЗВИТИЯ ДЕТЕЙ №21» ЛЕВОКУМСКОГО МУНИЦИПАЛЬНОГО РАЙОНА  СТАВРОПОЛЬСКОГО КРАЯ             Отчёт о работе кружка «Юный эколог» за 2017-2018 учебный год       </dc:title>
  <dc:creator>Windows</dc:creator>
  <cp:lastModifiedBy>14</cp:lastModifiedBy>
  <cp:revision>106</cp:revision>
  <dcterms:created xsi:type="dcterms:W3CDTF">2018-05-22T18:10:09Z</dcterms:created>
  <dcterms:modified xsi:type="dcterms:W3CDTF">2008-01-01T00:49:07Z</dcterms:modified>
</cp:coreProperties>
</file>