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0"/>
  </p:notesMasterIdLst>
  <p:handoutMasterIdLst>
    <p:handoutMasterId r:id="rId21"/>
  </p:handoutMasterIdLst>
  <p:sldIdLst>
    <p:sldId id="284" r:id="rId2"/>
    <p:sldId id="257" r:id="rId3"/>
    <p:sldId id="26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5" r:id="rId16"/>
    <p:sldId id="286" r:id="rId17"/>
    <p:sldId id="287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302" autoAdjust="0"/>
  </p:normalViewPr>
  <p:slideViewPr>
    <p:cSldViewPr snapToGrid="0">
      <p:cViewPr varScale="1">
        <p:scale>
          <a:sx n="103" d="100"/>
          <a:sy n="103" d="100"/>
        </p:scale>
        <p:origin x="200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0488D-103C-4716-9FF4-6FF20038F3E4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61F01-A4FE-403D-A3F8-D93BEF5D8F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449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0B981-94DC-4715-A1F5-853D488F5C0B}" type="datetimeFigureOut">
              <a:rPr lang="ru-RU" smtClean="0"/>
              <a:t>02.02.2024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F4D64-0D02-455C-AD05-E2918150F8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356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F4D64-0D02-455C-AD05-E2918150F89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854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F4D64-0D02-455C-AD05-E2918150F89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023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F4D64-0D02-455C-AD05-E2918150F89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12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F4D64-0D02-455C-AD05-E2918150F89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552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F4D64-0D02-455C-AD05-E2918150F89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476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F4D64-0D02-455C-AD05-E2918150F89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862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F4D64-0D02-455C-AD05-E2918150F89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44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F4D64-0D02-455C-AD05-E2918150F89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009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F4D64-0D02-455C-AD05-E2918150F89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341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F4D64-0D02-455C-AD05-E2918150F89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804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F4D64-0D02-455C-AD05-E2918150F89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261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F4D64-0D02-455C-AD05-E2918150F89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94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F4D64-0D02-455C-AD05-E2918150F89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39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F4D64-0D02-455C-AD05-E2918150F89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581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F4D64-0D02-455C-AD05-E2918150F89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979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44"/>
                    </a14:imgEffect>
                    <a14:imgEffect>
                      <a14:saturation sat="10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7129" y="1113817"/>
            <a:ext cx="7255380" cy="238760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0723" y="4493042"/>
            <a:ext cx="4383993" cy="1089603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88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44"/>
                    </a14:imgEffect>
                    <a14:imgEffect>
                      <a14:saturation sat="10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021" y="561682"/>
            <a:ext cx="754112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021" y="2022181"/>
            <a:ext cx="7541129" cy="3327489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  <a:lvl2pPr>
              <a:defRPr>
                <a:solidFill>
                  <a:schemeClr val="bg1"/>
                </a:solidFill>
                <a:effectLst/>
              </a:defRPr>
            </a:lvl2pPr>
            <a:lvl3pPr>
              <a:defRPr>
                <a:solidFill>
                  <a:schemeClr val="bg1"/>
                </a:solidFill>
                <a:effectLst/>
              </a:defRPr>
            </a:lvl3pPr>
            <a:lvl4pPr>
              <a:defRPr>
                <a:solidFill>
                  <a:schemeClr val="bg1"/>
                </a:solidFill>
                <a:effectLst/>
              </a:defRPr>
            </a:lvl4pPr>
            <a:lvl5pPr>
              <a:defRPr>
                <a:solidFill>
                  <a:schemeClr val="bg1"/>
                </a:solidFill>
                <a:effectLst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58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644"/>
                    </a14:imgEffect>
                    <a14:imgEffect>
                      <a14:saturation sat="10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430" y="402233"/>
            <a:ext cx="7973181" cy="734359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8430" y="1265149"/>
            <a:ext cx="7973181" cy="4178522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132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AA200089-04EB-4B50-A057-E9D944CCD245}"/>
              </a:ext>
            </a:extLst>
          </p:cNvPr>
          <p:cNvSpPr txBox="1">
            <a:spLocks/>
          </p:cNvSpPr>
          <p:nvPr userDrawn="1"/>
        </p:nvSpPr>
        <p:spPr>
          <a:xfrm>
            <a:off x="5257512" y="4089827"/>
            <a:ext cx="36880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1600" dirty="0">
                <a:latin typeface="+mn-lt"/>
              </a:rPr>
            </a:br>
            <a:r>
              <a:rPr lang="ru-RU" sz="1600" b="0" dirty="0">
                <a:latin typeface="+mn-lt"/>
              </a:rPr>
              <a:t>Никитенко Евгений Игоревич</a:t>
            </a:r>
            <a:br>
              <a:rPr lang="ru-RU" sz="1600" b="0" dirty="0">
                <a:latin typeface="+mn-lt"/>
              </a:rPr>
            </a:br>
            <a:r>
              <a:rPr lang="ru-RU" sz="1600" b="0" dirty="0">
                <a:latin typeface="+mn-lt"/>
              </a:rPr>
              <a:t>учитель информатики</a:t>
            </a:r>
            <a:br>
              <a:rPr lang="ru-RU" sz="1600" b="0" dirty="0">
                <a:latin typeface="+mn-lt"/>
              </a:rPr>
            </a:br>
            <a:r>
              <a:rPr lang="ru-RU" sz="1600" b="0" dirty="0">
                <a:latin typeface="+mn-lt"/>
              </a:rPr>
              <a:t>МБОУ СОШ №10 п.Гирей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FA1CD10-FA81-4502-A24A-7A3364B1BCEB}"/>
              </a:ext>
            </a:extLst>
          </p:cNvPr>
          <p:cNvSpPr txBox="1">
            <a:spLocks/>
          </p:cNvSpPr>
          <p:nvPr userDrawn="1"/>
        </p:nvSpPr>
        <p:spPr>
          <a:xfrm rot="19891280">
            <a:off x="-167639" y="1816292"/>
            <a:ext cx="3029711" cy="734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+mn-lt"/>
              </a:rPr>
              <a:t>ОГЭ по информатике</a:t>
            </a:r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1EDA5FF7-5CC0-4FA4-94EC-9BF769F4EAA2}"/>
              </a:ext>
            </a:extLst>
          </p:cNvPr>
          <p:cNvSpPr txBox="1">
            <a:spLocks/>
          </p:cNvSpPr>
          <p:nvPr userDrawn="1"/>
        </p:nvSpPr>
        <p:spPr>
          <a:xfrm>
            <a:off x="2988709" y="1284166"/>
            <a:ext cx="6155291" cy="2224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3200" dirty="0">
                <a:solidFill>
                  <a:srgbClr val="FFFFCC"/>
                </a:solidFill>
                <a:latin typeface="+mn-lt"/>
              </a:rPr>
              <a:t>Тренажёр </a:t>
            </a:r>
          </a:p>
          <a:p>
            <a:pPr algn="ctr">
              <a:lnSpc>
                <a:spcPct val="120000"/>
              </a:lnSpc>
            </a:pPr>
            <a:r>
              <a:rPr lang="ru-RU" sz="3200" dirty="0">
                <a:solidFill>
                  <a:schemeClr val="bg1"/>
                </a:solidFill>
                <a:latin typeface="+mn-lt"/>
              </a:rPr>
              <a:t>«Задание 6. </a:t>
            </a:r>
            <a:r>
              <a:rPr lang="ru-RU" sz="3200" dirty="0">
                <a:latin typeface="+mn-lt"/>
              </a:rPr>
              <a:t>Анализ программ </a:t>
            </a:r>
          </a:p>
          <a:p>
            <a:pPr algn="ctr">
              <a:lnSpc>
                <a:spcPct val="120000"/>
              </a:lnSpc>
            </a:pPr>
            <a:r>
              <a:rPr lang="ru-RU" sz="3200" dirty="0">
                <a:latin typeface="+mn-lt"/>
              </a:rPr>
              <a:t>с ветвлениями»</a:t>
            </a:r>
          </a:p>
        </p:txBody>
      </p:sp>
    </p:spTree>
    <p:extLst>
      <p:ext uri="{BB962C8B-B14F-4D97-AF65-F5344CB8AC3E}">
        <p14:creationId xmlns:p14="http://schemas.microsoft.com/office/powerpoint/2010/main" val="155533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5411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797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17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68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oge/demoversii-specifikacii-kodifikatory#!/tab/173801626-5" TargetMode="External"/><Relationship Id="rId7" Type="http://schemas.openxmlformats.org/officeDocument/2006/relationships/hyperlink" Target="http://icon-library.com/images/56805.png" TargetMode="External"/><Relationship Id="rId2" Type="http://schemas.openxmlformats.org/officeDocument/2006/relationships/hyperlink" Target="https://fipi.ru/o-nas/novosti/varianty-oge-dosrochnogo-perioda-2020-goda#!/tab/180825589-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g2.freepng.ru/20180618/kkx/kisspng-computer-icons-house-home-ateliers-jean-perzel-5b2779fd2d9103.8249269215293137891867.jpg" TargetMode="External"/><Relationship Id="rId5" Type="http://schemas.openxmlformats.org/officeDocument/2006/relationships/hyperlink" Target="https://pixabay.com/ru/illustrations/%D0%B0%D0%BD%D0%BD%D0%BE%D1%82%D0%B0%D1%86%D0%B8%D1%8F-%D0%B3%D0%B5%D0%BE%D0%BC%D0%B5%D1%82%D1%80%D0%B8%D1%87%D0%B5%D1%81%D0%BA%D0%B8%D0%B9-%D0%BC%D0%B8%D1%80%D0%B5-%D0%BA%D0%B0%D1%80%D1%82%D0%B0-1278048/" TargetMode="External"/><Relationship Id="rId4" Type="http://schemas.openxmlformats.org/officeDocument/2006/relationships/hyperlink" Target="https://www.pexels.com/ru-ru/photo/apple-macbook-pro-129208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3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slide" Target="slide3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3.png"/><Relationship Id="rId5" Type="http://schemas.openxmlformats.org/officeDocument/2006/relationships/slide" Target="slide6.xml"/><Relationship Id="rId15" Type="http://schemas.openxmlformats.org/officeDocument/2006/relationships/slide" Target="slide15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5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3714866" y="192080"/>
            <a:ext cx="1715296" cy="49891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Задание 8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86659" y="966652"/>
            <a:ext cx="4360752" cy="5073508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b="0" dirty="0">
                <a:solidFill>
                  <a:schemeClr val="tx1"/>
                </a:solidFill>
              </a:rPr>
              <a:t>Приведена программа, записанная на языке программирования Pascal. </a:t>
            </a:r>
            <a:br>
              <a:rPr lang="en-US" sz="2200" b="0" dirty="0">
                <a:solidFill>
                  <a:schemeClr val="tx1"/>
                </a:solidFill>
              </a:rPr>
            </a:br>
            <a:r>
              <a:rPr lang="ru-RU" sz="2200" b="0" dirty="0">
                <a:solidFill>
                  <a:schemeClr val="tx1"/>
                </a:solidFill>
              </a:rPr>
              <a:t>Было проведено </a:t>
            </a:r>
            <a:r>
              <a:rPr lang="ru-RU" sz="2200" dirty="0">
                <a:solidFill>
                  <a:srgbClr val="C00000"/>
                </a:solidFill>
              </a:rPr>
              <a:t>9</a:t>
            </a:r>
            <a:r>
              <a:rPr lang="ru-RU" sz="2200" b="0" dirty="0">
                <a:solidFill>
                  <a:schemeClr val="tx1"/>
                </a:solidFill>
              </a:rPr>
              <a:t> запусков программы, при которых в качестве значений переменных вводились следующие пары чисел (s, t):</a:t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(13, 2); (11, 12); (–12, 12);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(2, –2); (–10, –10); (6, –5);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(2, 8); (9, 10); (1, 13).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ru-RU" sz="2400" b="0" dirty="0">
                <a:solidFill>
                  <a:schemeClr val="tx1"/>
                </a:solidFill>
              </a:rPr>
              <a:t>Укажите </a:t>
            </a:r>
            <a:r>
              <a:rPr lang="ru-RU" sz="2400" b="0" u="sng" dirty="0">
                <a:solidFill>
                  <a:schemeClr val="tx1"/>
                </a:solidFill>
              </a:rPr>
              <a:t>наибольшее</a:t>
            </a:r>
            <a:r>
              <a:rPr lang="ru-RU" sz="2400" b="0" dirty="0">
                <a:solidFill>
                  <a:schemeClr val="tx1"/>
                </a:solidFill>
              </a:rPr>
              <a:t> целое значение параметра </a:t>
            </a:r>
            <a:r>
              <a:rPr lang="ru-RU" sz="2400" dirty="0">
                <a:solidFill>
                  <a:srgbClr val="C00000"/>
                </a:solidFill>
              </a:rPr>
              <a:t>А</a:t>
            </a:r>
            <a:r>
              <a:rPr lang="ru-RU" sz="2400" b="0" dirty="0">
                <a:solidFill>
                  <a:schemeClr val="tx1"/>
                </a:solidFill>
              </a:rPr>
              <a:t>, при котором для входных данных программа напечатает </a:t>
            </a:r>
            <a:r>
              <a:rPr lang="ru-RU" sz="2400" dirty="0">
                <a:solidFill>
                  <a:srgbClr val="0000FF"/>
                </a:solidFill>
              </a:rPr>
              <a:t>«</a:t>
            </a:r>
            <a:r>
              <a:rPr lang="en-US" sz="2400" dirty="0">
                <a:solidFill>
                  <a:srgbClr val="0000FF"/>
                </a:solidFill>
              </a:rPr>
              <a:t>NO</a:t>
            </a:r>
            <a:r>
              <a:rPr lang="ru-RU" sz="2400" dirty="0">
                <a:solidFill>
                  <a:srgbClr val="0000FF"/>
                </a:solidFill>
              </a:rPr>
              <a:t>»</a:t>
            </a:r>
            <a:r>
              <a:rPr lang="ru-RU" sz="2400" b="0" dirty="0">
                <a:solidFill>
                  <a:schemeClr val="tx1"/>
                </a:solidFill>
              </a:rPr>
              <a:t> </a:t>
            </a:r>
            <a:r>
              <a:rPr lang="ru-RU" sz="2400" b="0" u="sng" dirty="0">
                <a:solidFill>
                  <a:schemeClr val="tx1"/>
                </a:solidFill>
              </a:rPr>
              <a:t>три раза</a:t>
            </a: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5349015" y="4637963"/>
            <a:ext cx="1201604" cy="410815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113" y="6343254"/>
            <a:ext cx="442800" cy="442800"/>
          </a:xfrm>
          <a:prstGeom prst="rect">
            <a:avLst/>
          </a:prstGeom>
        </p:spPr>
      </p:pic>
      <p:sp>
        <p:nvSpPr>
          <p:cNvPr id="23" name="Объект 2"/>
          <p:cNvSpPr txBox="1">
            <a:spLocks/>
          </p:cNvSpPr>
          <p:nvPr/>
        </p:nvSpPr>
        <p:spPr>
          <a:xfrm>
            <a:off x="5349015" y="5522905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6</a:t>
            </a: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7084851" y="5522904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/>
              <a:t>8</a:t>
            </a:r>
          </a:p>
        </p:txBody>
      </p:sp>
      <p:sp>
        <p:nvSpPr>
          <p:cNvPr id="25" name="Овал 24"/>
          <p:cNvSpPr/>
          <p:nvPr/>
        </p:nvSpPr>
        <p:spPr>
          <a:xfrm>
            <a:off x="5064211" y="4753371"/>
            <a:ext cx="180000" cy="180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7084851" y="4637963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7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4767416" y="1024444"/>
            <a:ext cx="4102264" cy="332810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 cap="flat" cmpd="sng" algn="ctr">
            <a:solidFill>
              <a:srgbClr val="FFFF0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var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s,t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: integer;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begin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(s);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(t);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(A);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if (s &gt; A) or (t &gt; </a:t>
            </a:r>
            <a:r>
              <a:rPr 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11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then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("YES")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else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("NO")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end.</a:t>
            </a:r>
          </a:p>
        </p:txBody>
      </p:sp>
    </p:spTree>
    <p:extLst>
      <p:ext uri="{BB962C8B-B14F-4D97-AF65-F5344CB8AC3E}">
        <p14:creationId xmlns:p14="http://schemas.microsoft.com/office/powerpoint/2010/main" val="46339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3714866" y="192080"/>
            <a:ext cx="1715296" cy="49891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Задание 9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86659" y="966652"/>
            <a:ext cx="4360752" cy="5073508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b="0" dirty="0">
                <a:solidFill>
                  <a:schemeClr val="tx1"/>
                </a:solidFill>
              </a:rPr>
              <a:t>Приведена программа, записанная на языке программирования Pascal. </a:t>
            </a:r>
            <a:br>
              <a:rPr lang="en-US" sz="2200" b="0" dirty="0">
                <a:solidFill>
                  <a:schemeClr val="tx1"/>
                </a:solidFill>
              </a:rPr>
            </a:br>
            <a:r>
              <a:rPr lang="ru-RU" sz="2200" b="0" dirty="0">
                <a:solidFill>
                  <a:schemeClr val="tx1"/>
                </a:solidFill>
              </a:rPr>
              <a:t>Было проведено </a:t>
            </a:r>
            <a:r>
              <a:rPr lang="ru-RU" sz="2200" dirty="0">
                <a:solidFill>
                  <a:srgbClr val="C00000"/>
                </a:solidFill>
              </a:rPr>
              <a:t>9</a:t>
            </a:r>
            <a:r>
              <a:rPr lang="ru-RU" sz="2200" b="0" dirty="0">
                <a:solidFill>
                  <a:schemeClr val="tx1"/>
                </a:solidFill>
              </a:rPr>
              <a:t> запусков программы, при которых в качестве значений переменных вводились следующие пары чисел (s, t):</a:t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(4, 3); (–3, 5); (5, 4);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(6, 2); (–1, 8); (5, </a:t>
            </a:r>
            <a:r>
              <a:rPr lang="en-US" sz="2400" dirty="0">
                <a:solidFill>
                  <a:schemeClr val="tx1"/>
                </a:solidFill>
              </a:rPr>
              <a:t>9</a:t>
            </a:r>
            <a:r>
              <a:rPr lang="ru-RU" sz="2400" dirty="0">
                <a:solidFill>
                  <a:schemeClr val="tx1"/>
                </a:solidFill>
              </a:rPr>
              <a:t>);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(–4, 7); (3, 8); (-5, 3).</a:t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b="0" dirty="0">
                <a:solidFill>
                  <a:schemeClr val="tx1"/>
                </a:solidFill>
              </a:rPr>
              <a:t>Укажите </a:t>
            </a:r>
            <a:r>
              <a:rPr lang="ru-RU" sz="2400" b="0" u="sng" dirty="0">
                <a:solidFill>
                  <a:schemeClr val="tx1"/>
                </a:solidFill>
              </a:rPr>
              <a:t>наименьшее</a:t>
            </a:r>
            <a:r>
              <a:rPr lang="ru-RU" sz="2400" b="0" dirty="0">
                <a:solidFill>
                  <a:schemeClr val="tx1"/>
                </a:solidFill>
              </a:rPr>
              <a:t> целое значение параметра </a:t>
            </a:r>
            <a:r>
              <a:rPr lang="ru-RU" sz="2400" dirty="0">
                <a:solidFill>
                  <a:srgbClr val="C00000"/>
                </a:solidFill>
              </a:rPr>
              <a:t>А</a:t>
            </a:r>
            <a:r>
              <a:rPr lang="ru-RU" sz="2400" b="0" dirty="0">
                <a:solidFill>
                  <a:schemeClr val="tx1"/>
                </a:solidFill>
              </a:rPr>
              <a:t>, при котором для указанных входных данных программа напечатает </a:t>
            </a:r>
            <a:r>
              <a:rPr lang="ru-RU" sz="2400" dirty="0">
                <a:solidFill>
                  <a:srgbClr val="0000FF"/>
                </a:solidFill>
              </a:rPr>
              <a:t>«</a:t>
            </a:r>
            <a:r>
              <a:rPr lang="en-US" sz="2400" dirty="0">
                <a:solidFill>
                  <a:srgbClr val="0000FF"/>
                </a:solidFill>
              </a:rPr>
              <a:t>NO</a:t>
            </a:r>
            <a:r>
              <a:rPr lang="ru-RU" sz="2400" dirty="0">
                <a:solidFill>
                  <a:srgbClr val="0000FF"/>
                </a:solidFill>
              </a:rPr>
              <a:t>» </a:t>
            </a:r>
            <a:r>
              <a:rPr lang="ru-RU" sz="2400" b="0" u="sng" dirty="0">
                <a:solidFill>
                  <a:schemeClr val="tx1"/>
                </a:solidFill>
              </a:rPr>
              <a:t>семь раз</a:t>
            </a:r>
          </a:p>
        </p:txBody>
      </p:sp>
      <p:sp>
        <p:nvSpPr>
          <p:cNvPr id="16" name="Объект 2"/>
          <p:cNvSpPr>
            <a:spLocks noGrp="1"/>
          </p:cNvSpPr>
          <p:nvPr>
            <p:ph idx="1"/>
          </p:nvPr>
        </p:nvSpPr>
        <p:spPr>
          <a:xfrm>
            <a:off x="7066012" y="4633573"/>
            <a:ext cx="1201604" cy="410815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17" name="Рисунок 1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113" y="6343254"/>
            <a:ext cx="442800" cy="442800"/>
          </a:xfrm>
          <a:prstGeom prst="rect">
            <a:avLst/>
          </a:prstGeom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5397497" y="4637963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2</a:t>
            </a: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7066012" y="5522905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/>
              <a:t>5</a:t>
            </a:r>
          </a:p>
        </p:txBody>
      </p:sp>
      <p:sp>
        <p:nvSpPr>
          <p:cNvPr id="22" name="Овал 21"/>
          <p:cNvSpPr/>
          <p:nvPr/>
        </p:nvSpPr>
        <p:spPr>
          <a:xfrm>
            <a:off x="8355605" y="4753370"/>
            <a:ext cx="180000" cy="180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5397497" y="5483379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3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4767416" y="1024444"/>
            <a:ext cx="4102264" cy="332810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 cap="flat" cmpd="sng" algn="ctr">
            <a:solidFill>
              <a:srgbClr val="FFFF0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var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s,t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: integer;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begin</a:t>
            </a:r>
          </a:p>
          <a:p>
            <a:pPr>
              <a:lnSpc>
                <a:spcPct val="107000"/>
              </a:lnSpc>
            </a:pP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(s);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(t);</a:t>
            </a:r>
          </a:p>
          <a:p>
            <a:pPr>
              <a:lnSpc>
                <a:spcPct val="107000"/>
              </a:lnSpc>
            </a:pP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(A);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if (s &gt; 2) and (t &lt; А)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then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("YES")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else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("NO")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end.</a:t>
            </a:r>
          </a:p>
        </p:txBody>
      </p:sp>
    </p:spTree>
    <p:extLst>
      <p:ext uri="{BB962C8B-B14F-4D97-AF65-F5344CB8AC3E}">
        <p14:creationId xmlns:p14="http://schemas.microsoft.com/office/powerpoint/2010/main" val="13171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2" grpId="0" animBg="1"/>
      <p:bldP spid="23" grpId="0" animBg="1"/>
      <p:bldP spid="2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3673029" y="210198"/>
            <a:ext cx="1798966" cy="49891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Задание 10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86659" y="1024444"/>
            <a:ext cx="4360752" cy="4967068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0" dirty="0">
                <a:solidFill>
                  <a:schemeClr val="tx1"/>
                </a:solidFill>
              </a:rPr>
              <a:t>Приведена программа, записанная на языке программирования Pascal. 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ru-RU" sz="2400" b="0" dirty="0">
                <a:solidFill>
                  <a:schemeClr val="tx1"/>
                </a:solidFill>
              </a:rPr>
              <a:t>Было проведено </a:t>
            </a:r>
            <a:r>
              <a:rPr lang="ru-RU" sz="2400" dirty="0">
                <a:solidFill>
                  <a:srgbClr val="C00000"/>
                </a:solidFill>
              </a:rPr>
              <a:t>9</a:t>
            </a:r>
            <a:r>
              <a:rPr lang="ru-RU" sz="2400" b="0" dirty="0">
                <a:solidFill>
                  <a:schemeClr val="tx1"/>
                </a:solidFill>
              </a:rPr>
              <a:t> запусков программы, при которых в качестве значений переменных вводились следующие пары чисел (s, t):</a:t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(5, 3); (24, 12); (12, 10);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(-10, 15); (11, 5); (15, 16);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(12, 11); (12, 12); (0, 15).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ru-RU" sz="2400" b="0" dirty="0">
                <a:solidFill>
                  <a:schemeClr val="tx1"/>
                </a:solidFill>
              </a:rPr>
              <a:t>Сколько было запусков, при которых программа напечатала </a:t>
            </a:r>
            <a:r>
              <a:rPr lang="ru-RU" sz="2400" dirty="0">
                <a:solidFill>
                  <a:srgbClr val="0000FF"/>
                </a:solidFill>
              </a:rPr>
              <a:t>«</a:t>
            </a:r>
            <a:r>
              <a:rPr lang="en-US" sz="2400" dirty="0">
                <a:solidFill>
                  <a:srgbClr val="0000FF"/>
                </a:solidFill>
              </a:rPr>
              <a:t>NO</a:t>
            </a:r>
            <a:r>
              <a:rPr lang="ru-RU" sz="2400" dirty="0">
                <a:solidFill>
                  <a:srgbClr val="0000FF"/>
                </a:solidFill>
              </a:rPr>
              <a:t>»</a:t>
            </a:r>
            <a:r>
              <a:rPr lang="ru-RU" sz="2400" b="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5385591" y="5549122"/>
            <a:ext cx="1201604" cy="410815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2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7084851" y="5549122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4</a:t>
            </a:r>
            <a:endParaRPr lang="ru-RU" sz="240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5385591" y="4695916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/>
              <a:t>1</a:t>
            </a:r>
            <a:endParaRPr lang="ru-RU" sz="2400" dirty="0"/>
          </a:p>
        </p:txBody>
      </p:sp>
      <p:sp>
        <p:nvSpPr>
          <p:cNvPr id="24" name="Овал 23"/>
          <p:cNvSpPr/>
          <p:nvPr/>
        </p:nvSpPr>
        <p:spPr>
          <a:xfrm>
            <a:off x="5113953" y="5664529"/>
            <a:ext cx="180000" cy="180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7084851" y="4695917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3</a:t>
            </a:r>
            <a:endParaRPr lang="ru-RU" sz="2400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767416" y="1024444"/>
            <a:ext cx="4102264" cy="332810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 cap="flat" cmpd="sng" algn="ctr">
            <a:solidFill>
              <a:srgbClr val="FFFF0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var s, t: integer;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begin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(s);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(t);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if (s &lt; 8) or (t &gt; 10)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then</a:t>
            </a:r>
            <a:r>
              <a:rPr 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("YES")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else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("NO")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end.</a:t>
            </a:r>
            <a:endParaRPr lang="ru-RU" sz="2000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pic>
        <p:nvPicPr>
          <p:cNvPr id="27" name="Рисунок 2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113" y="6343254"/>
            <a:ext cx="442800" cy="4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7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3" grpId="0" animBg="1"/>
      <p:bldP spid="23" grpId="1" animBg="1"/>
      <p:bldP spid="24" grpId="0" animBg="1"/>
      <p:bldP spid="25" grpId="0" animBg="1"/>
      <p:bldP spid="2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3677601" y="197290"/>
            <a:ext cx="1789822" cy="49891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Задание 11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86659" y="966652"/>
            <a:ext cx="4360752" cy="5073508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b="0" dirty="0">
                <a:solidFill>
                  <a:schemeClr val="tx1"/>
                </a:solidFill>
              </a:rPr>
              <a:t>Приведена программа, записанная на языке программирования Pascal. </a:t>
            </a:r>
            <a:br>
              <a:rPr lang="en-US" sz="2200" b="0" dirty="0">
                <a:solidFill>
                  <a:schemeClr val="tx1"/>
                </a:solidFill>
              </a:rPr>
            </a:br>
            <a:r>
              <a:rPr lang="ru-RU" sz="2200" b="0" dirty="0">
                <a:solidFill>
                  <a:schemeClr val="tx1"/>
                </a:solidFill>
              </a:rPr>
              <a:t>Было проведено </a:t>
            </a:r>
            <a:r>
              <a:rPr lang="ru-RU" sz="2200" dirty="0">
                <a:solidFill>
                  <a:srgbClr val="C00000"/>
                </a:solidFill>
              </a:rPr>
              <a:t>9</a:t>
            </a:r>
            <a:r>
              <a:rPr lang="ru-RU" sz="2200" b="0" dirty="0">
                <a:solidFill>
                  <a:schemeClr val="tx1"/>
                </a:solidFill>
              </a:rPr>
              <a:t> запусков программы, при которых в качестве значений переменных вводились следующие пары чисел (s, t):</a:t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(5, 2); (11, -2); (3, 10);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(4, 9); (–11, –7); (8, 8);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(–12, 11); (</a:t>
            </a:r>
            <a:r>
              <a:rPr lang="en-US" sz="2400" dirty="0">
                <a:solidFill>
                  <a:schemeClr val="tx1"/>
                </a:solidFill>
              </a:rPr>
              <a:t>9</a:t>
            </a:r>
            <a:r>
              <a:rPr lang="ru-RU" sz="2400" dirty="0">
                <a:solidFill>
                  <a:schemeClr val="tx1"/>
                </a:solidFill>
              </a:rPr>
              <a:t>, 10); (10, 5).</a:t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b="0" dirty="0">
                <a:solidFill>
                  <a:schemeClr val="tx1"/>
                </a:solidFill>
              </a:rPr>
              <a:t>Укажите </a:t>
            </a:r>
            <a:r>
              <a:rPr lang="ru-RU" sz="2400" b="0" u="sng" dirty="0">
                <a:solidFill>
                  <a:schemeClr val="tx1"/>
                </a:solidFill>
              </a:rPr>
              <a:t>наименьшее</a:t>
            </a:r>
            <a:r>
              <a:rPr lang="ru-RU" sz="2400" b="0" dirty="0">
                <a:solidFill>
                  <a:schemeClr val="tx1"/>
                </a:solidFill>
              </a:rPr>
              <a:t> целое значение параметра </a:t>
            </a:r>
            <a:r>
              <a:rPr lang="ru-RU" sz="2400" dirty="0">
                <a:solidFill>
                  <a:srgbClr val="C00000"/>
                </a:solidFill>
              </a:rPr>
              <a:t>А</a:t>
            </a:r>
            <a:r>
              <a:rPr lang="ru-RU" sz="2400" b="0" dirty="0">
                <a:solidFill>
                  <a:schemeClr val="tx1"/>
                </a:solidFill>
              </a:rPr>
              <a:t>, при котором для указанных входных данных программа напечатает </a:t>
            </a:r>
            <a:r>
              <a:rPr lang="ru-RU" sz="2400" dirty="0">
                <a:solidFill>
                  <a:srgbClr val="0000FF"/>
                </a:solidFill>
              </a:rPr>
              <a:t>«</a:t>
            </a:r>
            <a:r>
              <a:rPr lang="en-US" sz="2400" dirty="0">
                <a:solidFill>
                  <a:srgbClr val="0000FF"/>
                </a:solidFill>
              </a:rPr>
              <a:t>YES</a:t>
            </a:r>
            <a:r>
              <a:rPr lang="ru-RU" sz="2400" dirty="0">
                <a:solidFill>
                  <a:srgbClr val="0000FF"/>
                </a:solidFill>
              </a:rPr>
              <a:t>» </a:t>
            </a:r>
            <a:r>
              <a:rPr lang="ru-RU" sz="2400" b="0" u="sng" dirty="0">
                <a:solidFill>
                  <a:schemeClr val="tx1"/>
                </a:solidFill>
              </a:rPr>
              <a:t>два раза</a:t>
            </a: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5397497" y="5522903"/>
            <a:ext cx="1201604" cy="410815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113" y="6343254"/>
            <a:ext cx="442800" cy="442800"/>
          </a:xfrm>
          <a:prstGeom prst="rect">
            <a:avLst/>
          </a:prstGeom>
        </p:spPr>
      </p:pic>
      <p:sp>
        <p:nvSpPr>
          <p:cNvPr id="23" name="Объект 2"/>
          <p:cNvSpPr txBox="1">
            <a:spLocks/>
          </p:cNvSpPr>
          <p:nvPr/>
        </p:nvSpPr>
        <p:spPr>
          <a:xfrm>
            <a:off x="5397497" y="4637963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4</a:t>
            </a: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7066012" y="5522905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/>
              <a:t>7</a:t>
            </a:r>
            <a:endParaRPr lang="ru-RU" sz="2400" dirty="0"/>
          </a:p>
        </p:txBody>
      </p:sp>
      <p:sp>
        <p:nvSpPr>
          <p:cNvPr id="25" name="Овал 24"/>
          <p:cNvSpPr/>
          <p:nvPr/>
        </p:nvSpPr>
        <p:spPr>
          <a:xfrm>
            <a:off x="5114322" y="5638311"/>
            <a:ext cx="180000" cy="180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7066012" y="4637961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6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4767416" y="1024444"/>
            <a:ext cx="4102264" cy="332810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 cap="flat" cmpd="sng" algn="ctr">
            <a:solidFill>
              <a:srgbClr val="FFFF0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var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s,t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: integer;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begin</a:t>
            </a:r>
          </a:p>
          <a:p>
            <a:pPr>
              <a:lnSpc>
                <a:spcPct val="107000"/>
              </a:lnSpc>
            </a:pP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(s);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(t);</a:t>
            </a:r>
          </a:p>
          <a:p>
            <a:pPr>
              <a:lnSpc>
                <a:spcPct val="107000"/>
              </a:lnSpc>
            </a:pP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(A);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if (s &gt; 5) and (t &gt; А)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then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("YES")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else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("NO")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end.</a:t>
            </a:r>
          </a:p>
        </p:txBody>
      </p:sp>
    </p:spTree>
    <p:extLst>
      <p:ext uri="{BB962C8B-B14F-4D97-AF65-F5344CB8AC3E}">
        <p14:creationId xmlns:p14="http://schemas.microsoft.com/office/powerpoint/2010/main" val="267869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3677601" y="187765"/>
            <a:ext cx="1789822" cy="49891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Задание 12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86659" y="966652"/>
            <a:ext cx="4360752" cy="5073508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b="0" dirty="0">
                <a:solidFill>
                  <a:schemeClr val="tx1"/>
                </a:solidFill>
              </a:rPr>
              <a:t>Приведена программа, записанная на языке программирования Pascal. </a:t>
            </a:r>
            <a:br>
              <a:rPr lang="en-US" sz="2200" b="0" dirty="0">
                <a:solidFill>
                  <a:schemeClr val="tx1"/>
                </a:solidFill>
              </a:rPr>
            </a:br>
            <a:r>
              <a:rPr lang="ru-RU" sz="2200" b="0" dirty="0">
                <a:solidFill>
                  <a:schemeClr val="tx1"/>
                </a:solidFill>
              </a:rPr>
              <a:t>Было проведено </a:t>
            </a:r>
            <a:r>
              <a:rPr lang="ru-RU" sz="2200" dirty="0">
                <a:solidFill>
                  <a:srgbClr val="C00000"/>
                </a:solidFill>
              </a:rPr>
              <a:t>9</a:t>
            </a:r>
            <a:r>
              <a:rPr lang="ru-RU" sz="2200" b="0" dirty="0">
                <a:solidFill>
                  <a:schemeClr val="tx1"/>
                </a:solidFill>
              </a:rPr>
              <a:t> запусков программы, при которых в качестве значений переменных вводились следующие пары чисел (s, t):</a:t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(13, 2); (11, 12); (–12, 12);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(2, –2); (–10, –10); (6, –5);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(2, 8); (9, 10); (1, 13).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ru-RU" sz="2400" b="0" dirty="0">
                <a:solidFill>
                  <a:schemeClr val="tx1"/>
                </a:solidFill>
              </a:rPr>
              <a:t>Сколько было запусков, при которых программа напечатала </a:t>
            </a:r>
            <a:r>
              <a:rPr lang="ru-RU" sz="2400" dirty="0">
                <a:solidFill>
                  <a:srgbClr val="0000FF"/>
                </a:solidFill>
              </a:rPr>
              <a:t>«</a:t>
            </a:r>
            <a:r>
              <a:rPr lang="en-US" sz="2400" dirty="0">
                <a:solidFill>
                  <a:srgbClr val="0000FF"/>
                </a:solidFill>
              </a:rPr>
              <a:t>YES</a:t>
            </a:r>
            <a:r>
              <a:rPr lang="ru-RU" sz="2400" dirty="0">
                <a:solidFill>
                  <a:srgbClr val="0000FF"/>
                </a:solidFill>
              </a:rPr>
              <a:t>»</a:t>
            </a:r>
            <a:r>
              <a:rPr lang="ru-RU" sz="2400" b="0" dirty="0">
                <a:solidFill>
                  <a:schemeClr val="tx1"/>
                </a:solidFill>
              </a:rPr>
              <a:t>?</a:t>
            </a:r>
            <a:endParaRPr lang="ru-RU" sz="2400" b="0" u="sng" dirty="0">
              <a:solidFill>
                <a:schemeClr val="tx1"/>
              </a:solidFill>
            </a:endParaRP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7084851" y="4731365"/>
            <a:ext cx="1201604" cy="410815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113" y="6343254"/>
            <a:ext cx="442800" cy="442800"/>
          </a:xfrm>
          <a:prstGeom prst="rect">
            <a:avLst/>
          </a:prstGeom>
        </p:spPr>
      </p:pic>
      <p:sp>
        <p:nvSpPr>
          <p:cNvPr id="23" name="Объект 2"/>
          <p:cNvSpPr txBox="1">
            <a:spLocks/>
          </p:cNvSpPr>
          <p:nvPr/>
        </p:nvSpPr>
        <p:spPr>
          <a:xfrm>
            <a:off x="5349015" y="5522905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2</a:t>
            </a:r>
            <a:endParaRPr lang="ru-RU" sz="2400" dirty="0"/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7084851" y="5522904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/>
              <a:t>4</a:t>
            </a:r>
            <a:endParaRPr lang="ru-RU" sz="2400" dirty="0"/>
          </a:p>
        </p:txBody>
      </p:sp>
      <p:sp>
        <p:nvSpPr>
          <p:cNvPr id="25" name="Овал 24"/>
          <p:cNvSpPr/>
          <p:nvPr/>
        </p:nvSpPr>
        <p:spPr>
          <a:xfrm>
            <a:off x="8367534" y="4756773"/>
            <a:ext cx="180000" cy="180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5349015" y="4735473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1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4767416" y="1024444"/>
            <a:ext cx="4102264" cy="332810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 cap="flat" cmpd="sng" algn="ctr">
            <a:solidFill>
              <a:srgbClr val="FFFF0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var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s,t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: integer;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begin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(s);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(t);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if (s &lt; 9) and (t &gt; 7)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then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("YES")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else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("NO")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end.</a:t>
            </a:r>
          </a:p>
        </p:txBody>
      </p:sp>
    </p:spTree>
    <p:extLst>
      <p:ext uri="{BB962C8B-B14F-4D97-AF65-F5344CB8AC3E}">
        <p14:creationId xmlns:p14="http://schemas.microsoft.com/office/powerpoint/2010/main" val="164314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3677601" y="187765"/>
            <a:ext cx="1789822" cy="49891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Задание </a:t>
            </a:r>
            <a:r>
              <a:rPr lang="en-US" sz="2400" dirty="0">
                <a:solidFill>
                  <a:schemeClr val="tx1"/>
                </a:solidFill>
              </a:rPr>
              <a:t>13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86659" y="1024444"/>
            <a:ext cx="4360752" cy="4967068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0" dirty="0">
                <a:solidFill>
                  <a:schemeClr val="tx1"/>
                </a:solidFill>
              </a:rPr>
              <a:t>Приведена программа, записанная на языке программирования Pascal. 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ru-RU" sz="2400" b="0" dirty="0">
                <a:solidFill>
                  <a:schemeClr val="tx1"/>
                </a:solidFill>
              </a:rPr>
              <a:t>Было проведено </a:t>
            </a:r>
            <a:r>
              <a:rPr lang="ru-RU" sz="2400" dirty="0">
                <a:solidFill>
                  <a:srgbClr val="C00000"/>
                </a:solidFill>
              </a:rPr>
              <a:t>9</a:t>
            </a:r>
            <a:r>
              <a:rPr lang="ru-RU" sz="2400" b="0" dirty="0">
                <a:solidFill>
                  <a:schemeClr val="tx1"/>
                </a:solidFill>
              </a:rPr>
              <a:t> запусков программы, при которых в качестве значений переменных вводились следующие пары чисел (s, t):</a:t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(5, 3); (</a:t>
            </a:r>
            <a:r>
              <a:rPr lang="en-US" sz="2400" dirty="0">
                <a:solidFill>
                  <a:schemeClr val="tx1"/>
                </a:solidFill>
              </a:rPr>
              <a:t>0</a:t>
            </a:r>
            <a:r>
              <a:rPr lang="ru-RU" sz="2400" dirty="0">
                <a:solidFill>
                  <a:schemeClr val="tx1"/>
                </a:solidFill>
              </a:rPr>
              <a:t>, 12); (12, 10);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(-</a:t>
            </a:r>
            <a:r>
              <a:rPr lang="en-US" sz="2400" dirty="0">
                <a:solidFill>
                  <a:schemeClr val="tx1"/>
                </a:solidFill>
              </a:rPr>
              <a:t>5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chemeClr val="tx1"/>
                </a:solidFill>
              </a:rPr>
              <a:t>9</a:t>
            </a:r>
            <a:r>
              <a:rPr lang="ru-RU" sz="2400" dirty="0">
                <a:solidFill>
                  <a:schemeClr val="tx1"/>
                </a:solidFill>
              </a:rPr>
              <a:t>); (</a:t>
            </a:r>
            <a:r>
              <a:rPr lang="en-US" sz="2400" dirty="0">
                <a:solidFill>
                  <a:schemeClr val="tx1"/>
                </a:solidFill>
              </a:rPr>
              <a:t>10</a:t>
            </a:r>
            <a:r>
              <a:rPr lang="ru-RU" sz="2400" dirty="0">
                <a:solidFill>
                  <a:schemeClr val="tx1"/>
                </a:solidFill>
              </a:rPr>
              <a:t>, 5); (</a:t>
            </a:r>
            <a:r>
              <a:rPr lang="en-US" sz="2400" dirty="0">
                <a:solidFill>
                  <a:schemeClr val="tx1"/>
                </a:solidFill>
              </a:rPr>
              <a:t>-6</a:t>
            </a:r>
            <a:r>
              <a:rPr lang="ru-RU" sz="2400" dirty="0">
                <a:solidFill>
                  <a:schemeClr val="tx1"/>
                </a:solidFill>
              </a:rPr>
              <a:t>, 16);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tx1"/>
                </a:solidFill>
              </a:rPr>
              <a:t>10</a:t>
            </a:r>
            <a:r>
              <a:rPr lang="ru-RU" sz="2400" dirty="0">
                <a:solidFill>
                  <a:schemeClr val="tx1"/>
                </a:solidFill>
              </a:rPr>
              <a:t>, 11); (</a:t>
            </a:r>
            <a:r>
              <a:rPr lang="en-US" sz="2400" dirty="0">
                <a:solidFill>
                  <a:schemeClr val="tx1"/>
                </a:solidFill>
              </a:rPr>
              <a:t>9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chemeClr val="tx1"/>
                </a:solidFill>
              </a:rPr>
              <a:t>9</a:t>
            </a:r>
            <a:r>
              <a:rPr lang="ru-RU" sz="2400" dirty="0">
                <a:solidFill>
                  <a:schemeClr val="tx1"/>
                </a:solidFill>
              </a:rPr>
              <a:t>); (0, 15).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ru-RU" sz="2400" b="0" dirty="0">
                <a:solidFill>
                  <a:schemeClr val="tx1"/>
                </a:solidFill>
              </a:rPr>
              <a:t>Сколько было запусков, при которых программа напечатала </a:t>
            </a:r>
            <a:r>
              <a:rPr lang="ru-RU" sz="2400" dirty="0">
                <a:solidFill>
                  <a:srgbClr val="0000FF"/>
                </a:solidFill>
              </a:rPr>
              <a:t>«</a:t>
            </a:r>
            <a:r>
              <a:rPr lang="en-US" sz="2400" dirty="0">
                <a:solidFill>
                  <a:srgbClr val="0000FF"/>
                </a:solidFill>
              </a:rPr>
              <a:t>YES</a:t>
            </a:r>
            <a:r>
              <a:rPr lang="ru-RU" sz="2400" dirty="0">
                <a:solidFill>
                  <a:srgbClr val="0000FF"/>
                </a:solidFill>
              </a:rPr>
              <a:t>»</a:t>
            </a:r>
            <a:r>
              <a:rPr lang="ru-RU" sz="2400" b="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Объект 2"/>
          <p:cNvSpPr>
            <a:spLocks noGrp="1"/>
          </p:cNvSpPr>
          <p:nvPr>
            <p:ph idx="1"/>
          </p:nvPr>
        </p:nvSpPr>
        <p:spPr>
          <a:xfrm>
            <a:off x="7084851" y="5559859"/>
            <a:ext cx="1201604" cy="410815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9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5385591" y="5568923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8</a:t>
            </a:r>
            <a:endParaRPr lang="ru-RU" sz="2400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5385591" y="4695916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/>
              <a:t>0</a:t>
            </a:r>
            <a:endParaRPr lang="ru-RU" sz="2400" dirty="0"/>
          </a:p>
        </p:txBody>
      </p:sp>
      <p:sp>
        <p:nvSpPr>
          <p:cNvPr id="21" name="Овал 20"/>
          <p:cNvSpPr/>
          <p:nvPr/>
        </p:nvSpPr>
        <p:spPr>
          <a:xfrm>
            <a:off x="8360246" y="5675266"/>
            <a:ext cx="180000" cy="180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7084851" y="4695917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1</a:t>
            </a:r>
            <a:endParaRPr lang="ru-RU" sz="2400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767416" y="1024444"/>
            <a:ext cx="4102264" cy="332810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 cap="flat" cmpd="sng" algn="ctr">
            <a:solidFill>
              <a:srgbClr val="FFFF0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var s, t: integer;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begin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(s);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(t); </a:t>
            </a:r>
            <a:br>
              <a:rPr 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if (s &lt; 12) or (t &gt; 5)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then</a:t>
            </a:r>
            <a:r>
              <a:rPr 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("YES")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else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("NO")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end.</a:t>
            </a:r>
            <a:endParaRPr lang="ru-RU" sz="2000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pic>
        <p:nvPicPr>
          <p:cNvPr id="27" name="Рисунок 2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113" y="6343254"/>
            <a:ext cx="442800" cy="4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6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3677601" y="187765"/>
            <a:ext cx="1789822" cy="49891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Задание </a:t>
            </a:r>
            <a:r>
              <a:rPr lang="en-US" sz="2400" dirty="0">
                <a:solidFill>
                  <a:schemeClr val="tx1"/>
                </a:solidFill>
              </a:rPr>
              <a:t>14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86659" y="966652"/>
            <a:ext cx="4360752" cy="5073508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b="0" dirty="0">
                <a:solidFill>
                  <a:schemeClr val="tx1"/>
                </a:solidFill>
              </a:rPr>
              <a:t>Приведена программа, записанная на языке программирования Pascal. </a:t>
            </a:r>
            <a:br>
              <a:rPr lang="en-US" sz="2200" b="0" dirty="0">
                <a:solidFill>
                  <a:schemeClr val="tx1"/>
                </a:solidFill>
              </a:rPr>
            </a:br>
            <a:r>
              <a:rPr lang="ru-RU" sz="2200" b="0" dirty="0">
                <a:solidFill>
                  <a:schemeClr val="tx1"/>
                </a:solidFill>
              </a:rPr>
              <a:t>Было проведено </a:t>
            </a:r>
            <a:r>
              <a:rPr lang="ru-RU" sz="2200" dirty="0">
                <a:solidFill>
                  <a:srgbClr val="C00000"/>
                </a:solidFill>
              </a:rPr>
              <a:t>9</a:t>
            </a:r>
            <a:r>
              <a:rPr lang="ru-RU" sz="2200" b="0" dirty="0">
                <a:solidFill>
                  <a:schemeClr val="tx1"/>
                </a:solidFill>
              </a:rPr>
              <a:t> запусков программы, при которых в качестве значений переменных вводились следующие пары чисел (s, t):</a:t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(5, 2); (11, -2); (3, 10);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(4, 9); (–11, –7); (8, 8);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(–12, 11); (</a:t>
            </a:r>
            <a:r>
              <a:rPr lang="en-US" sz="2400" dirty="0">
                <a:solidFill>
                  <a:schemeClr val="tx1"/>
                </a:solidFill>
              </a:rPr>
              <a:t>9</a:t>
            </a:r>
            <a:r>
              <a:rPr lang="ru-RU" sz="2400" dirty="0">
                <a:solidFill>
                  <a:schemeClr val="tx1"/>
                </a:solidFill>
              </a:rPr>
              <a:t>, 10); (10, 5).</a:t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b="0" dirty="0">
                <a:solidFill>
                  <a:schemeClr val="tx1"/>
                </a:solidFill>
              </a:rPr>
              <a:t>Укажите </a:t>
            </a:r>
            <a:r>
              <a:rPr lang="ru-RU" sz="2400" b="0" u="sng" dirty="0">
                <a:solidFill>
                  <a:schemeClr val="tx1"/>
                </a:solidFill>
              </a:rPr>
              <a:t>наибольшее</a:t>
            </a:r>
            <a:r>
              <a:rPr lang="ru-RU" sz="2400" b="0" dirty="0">
                <a:solidFill>
                  <a:schemeClr val="tx1"/>
                </a:solidFill>
              </a:rPr>
              <a:t> целое значение параметра </a:t>
            </a:r>
            <a:r>
              <a:rPr lang="ru-RU" sz="2400" dirty="0">
                <a:solidFill>
                  <a:srgbClr val="C00000"/>
                </a:solidFill>
              </a:rPr>
              <a:t>А</a:t>
            </a:r>
            <a:r>
              <a:rPr lang="ru-RU" sz="2400" b="0" dirty="0">
                <a:solidFill>
                  <a:schemeClr val="tx1"/>
                </a:solidFill>
              </a:rPr>
              <a:t>, при котором для указанных входных данных программа напечатает </a:t>
            </a:r>
            <a:r>
              <a:rPr lang="ru-RU" sz="2400" dirty="0">
                <a:solidFill>
                  <a:srgbClr val="0000FF"/>
                </a:solidFill>
              </a:rPr>
              <a:t>«</a:t>
            </a:r>
            <a:r>
              <a:rPr lang="en-US" sz="2400" dirty="0">
                <a:solidFill>
                  <a:srgbClr val="0000FF"/>
                </a:solidFill>
              </a:rPr>
              <a:t>YES</a:t>
            </a:r>
            <a:r>
              <a:rPr lang="ru-RU" sz="2400" dirty="0">
                <a:solidFill>
                  <a:srgbClr val="0000FF"/>
                </a:solidFill>
              </a:rPr>
              <a:t>» </a:t>
            </a:r>
            <a:r>
              <a:rPr lang="ru-RU" sz="2400" b="0" u="sng" dirty="0">
                <a:solidFill>
                  <a:schemeClr val="tx1"/>
                </a:solidFill>
              </a:rPr>
              <a:t>три раза</a:t>
            </a: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5352497" y="4637963"/>
            <a:ext cx="1201604" cy="410815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113" y="6343254"/>
            <a:ext cx="442800" cy="442800"/>
          </a:xfrm>
          <a:prstGeom prst="rect">
            <a:avLst/>
          </a:prstGeom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5352497" y="5522905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5</a:t>
            </a:r>
            <a:endParaRPr lang="ru-RU" sz="2400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7066012" y="5522905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/>
              <a:t>7</a:t>
            </a:r>
            <a:endParaRPr lang="ru-RU" sz="2400" dirty="0"/>
          </a:p>
        </p:txBody>
      </p:sp>
      <p:sp>
        <p:nvSpPr>
          <p:cNvPr id="19" name="Овал 18"/>
          <p:cNvSpPr/>
          <p:nvPr/>
        </p:nvSpPr>
        <p:spPr>
          <a:xfrm>
            <a:off x="5069322" y="4753371"/>
            <a:ext cx="180000" cy="180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7066012" y="4637964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6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767416" y="1024444"/>
            <a:ext cx="4102264" cy="332810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 cap="flat" cmpd="sng" algn="ctr">
            <a:solidFill>
              <a:srgbClr val="FFFF0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var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s,t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: integer;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begin</a:t>
            </a:r>
          </a:p>
          <a:p>
            <a:pPr>
              <a:lnSpc>
                <a:spcPct val="107000"/>
              </a:lnSpc>
            </a:pP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(s);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(t);</a:t>
            </a:r>
          </a:p>
          <a:p>
            <a:pPr>
              <a:lnSpc>
                <a:spcPct val="107000"/>
              </a:lnSpc>
            </a:pP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(A);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if (s &gt; 5) and (t &gt; А)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then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("YES")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else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("NO")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end.</a:t>
            </a:r>
          </a:p>
        </p:txBody>
      </p:sp>
    </p:spTree>
    <p:extLst>
      <p:ext uri="{BB962C8B-B14F-4D97-AF65-F5344CB8AC3E}">
        <p14:creationId xmlns:p14="http://schemas.microsoft.com/office/powerpoint/2010/main" val="236800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3677601" y="187765"/>
            <a:ext cx="1789822" cy="49891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Задание </a:t>
            </a:r>
            <a:r>
              <a:rPr lang="en-US" sz="2400" dirty="0">
                <a:solidFill>
                  <a:schemeClr val="tx1"/>
                </a:solidFill>
              </a:rPr>
              <a:t>15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86659" y="966652"/>
            <a:ext cx="4360752" cy="5073508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b="0" dirty="0">
                <a:solidFill>
                  <a:schemeClr val="tx1"/>
                </a:solidFill>
              </a:rPr>
              <a:t>Приведена программа, записанная на языке программирования Pascal. </a:t>
            </a:r>
            <a:br>
              <a:rPr lang="en-US" sz="2200" b="0" dirty="0">
                <a:solidFill>
                  <a:schemeClr val="tx1"/>
                </a:solidFill>
              </a:rPr>
            </a:br>
            <a:r>
              <a:rPr lang="ru-RU" sz="2200" b="0" dirty="0">
                <a:solidFill>
                  <a:schemeClr val="tx1"/>
                </a:solidFill>
              </a:rPr>
              <a:t>Было проведено </a:t>
            </a:r>
            <a:r>
              <a:rPr lang="ru-RU" sz="2200" dirty="0">
                <a:solidFill>
                  <a:srgbClr val="C00000"/>
                </a:solidFill>
              </a:rPr>
              <a:t>9</a:t>
            </a:r>
            <a:r>
              <a:rPr lang="ru-RU" sz="2200" b="0" dirty="0">
                <a:solidFill>
                  <a:schemeClr val="tx1"/>
                </a:solidFill>
              </a:rPr>
              <a:t> запусков программы, при которых в качестве значений переменных вводились следующие пары чисел (s, t):</a:t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(13, 2); (11, 12); (–12, 12);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(2, –2); (–10, –10); (6, –5);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(2, 8); (9, 10); (1, 13).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ru-RU" sz="2400" b="0" dirty="0">
                <a:solidFill>
                  <a:schemeClr val="tx1"/>
                </a:solidFill>
              </a:rPr>
              <a:t>Укажите </a:t>
            </a:r>
            <a:r>
              <a:rPr lang="ru-RU" sz="2400" b="0" u="sng" dirty="0">
                <a:solidFill>
                  <a:schemeClr val="tx1"/>
                </a:solidFill>
              </a:rPr>
              <a:t>наименьшее</a:t>
            </a:r>
            <a:r>
              <a:rPr lang="ru-RU" sz="2400" b="0" dirty="0">
                <a:solidFill>
                  <a:schemeClr val="tx1"/>
                </a:solidFill>
              </a:rPr>
              <a:t> целое значение параметра </a:t>
            </a:r>
            <a:r>
              <a:rPr lang="ru-RU" sz="2400" dirty="0">
                <a:solidFill>
                  <a:srgbClr val="C00000"/>
                </a:solidFill>
              </a:rPr>
              <a:t>А</a:t>
            </a:r>
            <a:r>
              <a:rPr lang="ru-RU" sz="2400" b="0" dirty="0">
                <a:solidFill>
                  <a:schemeClr val="tx1"/>
                </a:solidFill>
              </a:rPr>
              <a:t>, при котором для входных данных программа напечатает </a:t>
            </a:r>
            <a:r>
              <a:rPr lang="ru-RU" sz="2400" dirty="0">
                <a:solidFill>
                  <a:srgbClr val="0000FF"/>
                </a:solidFill>
              </a:rPr>
              <a:t>«</a:t>
            </a:r>
            <a:r>
              <a:rPr lang="en-US" sz="2400" dirty="0">
                <a:solidFill>
                  <a:srgbClr val="0000FF"/>
                </a:solidFill>
              </a:rPr>
              <a:t>YES</a:t>
            </a:r>
            <a:r>
              <a:rPr lang="ru-RU" sz="2400" dirty="0">
                <a:solidFill>
                  <a:srgbClr val="0000FF"/>
                </a:solidFill>
              </a:rPr>
              <a:t>»</a:t>
            </a:r>
            <a:r>
              <a:rPr lang="ru-RU" sz="2400" b="0" dirty="0">
                <a:solidFill>
                  <a:schemeClr val="tx1"/>
                </a:solidFill>
              </a:rPr>
              <a:t> </a:t>
            </a:r>
            <a:r>
              <a:rPr lang="ru-RU" sz="2400" b="0" u="sng" dirty="0">
                <a:solidFill>
                  <a:schemeClr val="tx1"/>
                </a:solidFill>
              </a:rPr>
              <a:t>четыре раза</a:t>
            </a: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7084851" y="4641365"/>
            <a:ext cx="1201604" cy="410815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113" y="6343254"/>
            <a:ext cx="442800" cy="442800"/>
          </a:xfrm>
          <a:prstGeom prst="rect">
            <a:avLst/>
          </a:prstGeom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5349015" y="5522905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5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7084851" y="5522904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/>
              <a:t>7</a:t>
            </a:r>
          </a:p>
        </p:txBody>
      </p:sp>
      <p:sp>
        <p:nvSpPr>
          <p:cNvPr id="19" name="Овал 18"/>
          <p:cNvSpPr/>
          <p:nvPr/>
        </p:nvSpPr>
        <p:spPr>
          <a:xfrm>
            <a:off x="8367534" y="4756773"/>
            <a:ext cx="180000" cy="180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5330502" y="4641365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4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767416" y="1024444"/>
            <a:ext cx="4102264" cy="332810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 cap="flat" cmpd="sng" algn="ctr">
            <a:solidFill>
              <a:srgbClr val="FFFF0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var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s,t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: integer;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begin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(s);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(t);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(A);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if (s &gt; A) or (t &gt; 12)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then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("YES")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else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("NO")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end.</a:t>
            </a:r>
          </a:p>
        </p:txBody>
      </p:sp>
    </p:spTree>
    <p:extLst>
      <p:ext uri="{BB962C8B-B14F-4D97-AF65-F5344CB8AC3E}">
        <p14:creationId xmlns:p14="http://schemas.microsoft.com/office/powerpoint/2010/main" val="171432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247" y="933101"/>
            <a:ext cx="7445504" cy="1219549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b="0" dirty="0">
                <a:solidFill>
                  <a:schemeClr val="tx1"/>
                </a:solidFill>
              </a:rPr>
              <a:t>1</a:t>
            </a:r>
            <a:r>
              <a:rPr lang="ru-RU" sz="1600" b="0" dirty="0">
                <a:solidFill>
                  <a:schemeClr val="tx1"/>
                </a:solidFill>
              </a:rPr>
              <a:t>. </a:t>
            </a:r>
            <a:r>
              <a:rPr lang="ru-RU" sz="1600" b="0" dirty="0">
                <a:solidFill>
                  <a:schemeClr val="tx1"/>
                </a:solidFill>
                <a:hlinkClick r:id="rId2"/>
              </a:rPr>
              <a:t>Открытые варианты ОГЭ досрочного периода 2020 года</a:t>
            </a:r>
            <a:br>
              <a:rPr lang="ru-RU" sz="1600" b="0" dirty="0">
                <a:solidFill>
                  <a:schemeClr val="tx1"/>
                </a:solidFill>
              </a:rPr>
            </a:br>
            <a:r>
              <a:rPr lang="ru-RU" sz="1600" b="0" dirty="0">
                <a:solidFill>
                  <a:schemeClr val="tx1"/>
                </a:solidFill>
              </a:rPr>
              <a:t>2. </a:t>
            </a:r>
            <a:r>
              <a:rPr lang="ru-RU" sz="1600" b="0" dirty="0">
                <a:solidFill>
                  <a:schemeClr val="tx1"/>
                </a:solidFill>
                <a:hlinkClick r:id="rId3"/>
              </a:rPr>
              <a:t>Демонстрационная версия ОГЭ по информатике 2021 года</a:t>
            </a:r>
            <a:br>
              <a:rPr lang="ru-RU" sz="1600" b="0" dirty="0">
                <a:solidFill>
                  <a:schemeClr val="tx1"/>
                </a:solidFill>
              </a:rPr>
            </a:br>
            <a:r>
              <a:rPr lang="ru-RU" sz="1600" b="0" dirty="0">
                <a:solidFill>
                  <a:schemeClr val="tx1"/>
                </a:solidFill>
              </a:rPr>
              <a:t>3. Задачи собственного сочинения</a:t>
            </a:r>
            <a:endParaRPr lang="ru-RU" altLang="ru-RU" sz="1600" b="0" dirty="0">
              <a:solidFill>
                <a:schemeClr val="tx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315174" y="293912"/>
            <a:ext cx="2533649" cy="49891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Источники: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315174" y="3061919"/>
            <a:ext cx="2533649" cy="498911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Изображения: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859246" y="3701109"/>
            <a:ext cx="7445504" cy="2375841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altLang="ru-RU" sz="1600" b="0" dirty="0">
                <a:solidFill>
                  <a:schemeClr val="tx1"/>
                </a:solidFill>
                <a:hlinkClick r:id="rId4"/>
              </a:rPr>
              <a:t>Фон 1 слайда</a:t>
            </a:r>
            <a:r>
              <a:rPr lang="ru-RU" altLang="ru-RU" sz="1600" b="0" dirty="0">
                <a:solidFill>
                  <a:schemeClr val="tx1"/>
                </a:solidFill>
              </a:rPr>
              <a:t>   </a:t>
            </a:r>
            <a:r>
              <a:rPr lang="ru-RU" altLang="ru-RU" sz="1600" b="0" dirty="0">
                <a:solidFill>
                  <a:schemeClr val="tx1"/>
                </a:solidFill>
                <a:hlinkClick r:id="rId5"/>
              </a:rPr>
              <a:t>Фон на остальных слайдах</a:t>
            </a:r>
            <a:r>
              <a:rPr lang="ru-RU" altLang="ru-RU" sz="1600" b="0" dirty="0">
                <a:solidFill>
                  <a:schemeClr val="tx1"/>
                </a:solidFill>
              </a:rPr>
              <a:t> </a:t>
            </a:r>
            <a:endParaRPr lang="en-US" altLang="ru-RU" sz="1600" b="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altLang="ru-RU" sz="1600" b="0" dirty="0">
                <a:solidFill>
                  <a:schemeClr val="tx1"/>
                </a:solidFill>
                <a:hlinkClick r:id="rId6"/>
              </a:rPr>
              <a:t>Кнопка «Домой»</a:t>
            </a:r>
            <a:r>
              <a:rPr lang="ru-RU" altLang="ru-RU" sz="1600" b="0" dirty="0">
                <a:solidFill>
                  <a:schemeClr val="tx1"/>
                </a:solidFill>
              </a:rPr>
              <a:t>   </a:t>
            </a:r>
            <a:r>
              <a:rPr lang="ru-RU" altLang="ru-RU" sz="1600" b="0" dirty="0">
                <a:solidFill>
                  <a:schemeClr val="tx1"/>
                </a:solidFill>
                <a:hlinkClick r:id="rId7"/>
              </a:rPr>
              <a:t>Кнопка «Выход»</a:t>
            </a:r>
            <a:endParaRPr lang="ru-RU" altLang="ru-RU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7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4784" y="814422"/>
            <a:ext cx="5664996" cy="527079"/>
          </a:xfrm>
          <a:prstGeom prst="roundRect">
            <a:avLst>
              <a:gd name="adj" fmla="val 10271"/>
            </a:avLst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Выберите номер задания</a:t>
            </a:r>
          </a:p>
        </p:txBody>
      </p:sp>
      <p:sp>
        <p:nvSpPr>
          <p:cNvPr id="12" name="Заголовок 1">
            <a:hlinkClick r:id="rId2" action="ppaction://hlinksldjump"/>
          </p:cNvPr>
          <p:cNvSpPr txBox="1">
            <a:spLocks/>
          </p:cNvSpPr>
          <p:nvPr/>
        </p:nvSpPr>
        <p:spPr>
          <a:xfrm>
            <a:off x="1734784" y="1695335"/>
            <a:ext cx="1715296" cy="498910"/>
          </a:xfrm>
          <a:prstGeom prst="roundRect">
            <a:avLst>
              <a:gd name="adj" fmla="val 10271"/>
            </a:avLst>
          </a:prstGeom>
          <a:ln w="1905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Задание 1</a:t>
            </a:r>
          </a:p>
        </p:txBody>
      </p:sp>
      <p:sp>
        <p:nvSpPr>
          <p:cNvPr id="15" name="Заголовок 1">
            <a:hlinkClick r:id="rId3" action="ppaction://hlinksldjump"/>
          </p:cNvPr>
          <p:cNvSpPr txBox="1">
            <a:spLocks/>
          </p:cNvSpPr>
          <p:nvPr/>
        </p:nvSpPr>
        <p:spPr>
          <a:xfrm>
            <a:off x="3709634" y="1695335"/>
            <a:ext cx="1715296" cy="498910"/>
          </a:xfrm>
          <a:prstGeom prst="roundRect">
            <a:avLst>
              <a:gd name="adj" fmla="val 10271"/>
            </a:avLst>
          </a:prstGeom>
          <a:ln w="1905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Задание 2</a:t>
            </a:r>
          </a:p>
        </p:txBody>
      </p:sp>
      <p:sp>
        <p:nvSpPr>
          <p:cNvPr id="16" name="Заголовок 1">
            <a:hlinkClick r:id="rId4" action="ppaction://hlinksldjump"/>
          </p:cNvPr>
          <p:cNvSpPr txBox="1">
            <a:spLocks/>
          </p:cNvSpPr>
          <p:nvPr/>
        </p:nvSpPr>
        <p:spPr>
          <a:xfrm>
            <a:off x="5684484" y="1695335"/>
            <a:ext cx="1715296" cy="498910"/>
          </a:xfrm>
          <a:prstGeom prst="roundRect">
            <a:avLst>
              <a:gd name="adj" fmla="val 10271"/>
            </a:avLst>
          </a:prstGeom>
          <a:ln w="1905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Задание 3</a:t>
            </a:r>
          </a:p>
        </p:txBody>
      </p:sp>
      <p:sp>
        <p:nvSpPr>
          <p:cNvPr id="17" name="Заголовок 1">
            <a:hlinkClick r:id="rId5" action="ppaction://hlinksldjump"/>
          </p:cNvPr>
          <p:cNvSpPr txBox="1">
            <a:spLocks/>
          </p:cNvSpPr>
          <p:nvPr/>
        </p:nvSpPr>
        <p:spPr>
          <a:xfrm>
            <a:off x="1734784" y="2433779"/>
            <a:ext cx="1715296" cy="498910"/>
          </a:xfrm>
          <a:prstGeom prst="roundRect">
            <a:avLst>
              <a:gd name="adj" fmla="val 10271"/>
            </a:avLst>
          </a:prstGeom>
          <a:ln w="1905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Задание 4</a:t>
            </a:r>
          </a:p>
        </p:txBody>
      </p:sp>
      <p:sp>
        <p:nvSpPr>
          <p:cNvPr id="18" name="Заголовок 1">
            <a:hlinkClick r:id="rId6" action="ppaction://hlinksldjump"/>
          </p:cNvPr>
          <p:cNvSpPr txBox="1">
            <a:spLocks/>
          </p:cNvSpPr>
          <p:nvPr/>
        </p:nvSpPr>
        <p:spPr>
          <a:xfrm>
            <a:off x="3709634" y="2433779"/>
            <a:ext cx="1715296" cy="498910"/>
          </a:xfrm>
          <a:prstGeom prst="roundRect">
            <a:avLst>
              <a:gd name="adj" fmla="val 10271"/>
            </a:avLst>
          </a:prstGeom>
          <a:ln w="1905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Задание 5</a:t>
            </a:r>
          </a:p>
        </p:txBody>
      </p:sp>
      <p:sp>
        <p:nvSpPr>
          <p:cNvPr id="19" name="Заголовок 1">
            <a:hlinkClick r:id="rId7" action="ppaction://hlinksldjump"/>
          </p:cNvPr>
          <p:cNvSpPr txBox="1">
            <a:spLocks/>
          </p:cNvSpPr>
          <p:nvPr/>
        </p:nvSpPr>
        <p:spPr>
          <a:xfrm>
            <a:off x="5684484" y="2433779"/>
            <a:ext cx="1715296" cy="498910"/>
          </a:xfrm>
          <a:prstGeom prst="roundRect">
            <a:avLst>
              <a:gd name="adj" fmla="val 10271"/>
            </a:avLst>
          </a:prstGeom>
          <a:ln w="1905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Задание 6</a:t>
            </a:r>
          </a:p>
        </p:txBody>
      </p:sp>
      <p:sp>
        <p:nvSpPr>
          <p:cNvPr id="20" name="Заголовок 1">
            <a:hlinkClick r:id="rId8" action="ppaction://hlinksldjump"/>
          </p:cNvPr>
          <p:cNvSpPr txBox="1">
            <a:spLocks/>
          </p:cNvSpPr>
          <p:nvPr/>
        </p:nvSpPr>
        <p:spPr>
          <a:xfrm>
            <a:off x="1734784" y="3172223"/>
            <a:ext cx="1715296" cy="498910"/>
          </a:xfrm>
          <a:prstGeom prst="roundRect">
            <a:avLst>
              <a:gd name="adj" fmla="val 10271"/>
            </a:avLst>
          </a:prstGeom>
          <a:ln w="1905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Задание 7</a:t>
            </a:r>
          </a:p>
        </p:txBody>
      </p:sp>
      <p:sp>
        <p:nvSpPr>
          <p:cNvPr id="21" name="Заголовок 1">
            <a:hlinkClick r:id="rId9" action="ppaction://hlinksldjump"/>
          </p:cNvPr>
          <p:cNvSpPr txBox="1">
            <a:spLocks/>
          </p:cNvSpPr>
          <p:nvPr/>
        </p:nvSpPr>
        <p:spPr>
          <a:xfrm>
            <a:off x="3709634" y="3179215"/>
            <a:ext cx="1715296" cy="498910"/>
          </a:xfrm>
          <a:prstGeom prst="roundRect">
            <a:avLst>
              <a:gd name="adj" fmla="val 10271"/>
            </a:avLst>
          </a:prstGeom>
          <a:ln w="1905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Задание 8</a:t>
            </a:r>
          </a:p>
        </p:txBody>
      </p:sp>
      <p:sp>
        <p:nvSpPr>
          <p:cNvPr id="22" name="Заголовок 1">
            <a:hlinkClick r:id="rId10" action="ppaction://hlinksldjump"/>
          </p:cNvPr>
          <p:cNvSpPr txBox="1">
            <a:spLocks/>
          </p:cNvSpPr>
          <p:nvPr/>
        </p:nvSpPr>
        <p:spPr>
          <a:xfrm>
            <a:off x="5684484" y="3172223"/>
            <a:ext cx="1715296" cy="498910"/>
          </a:xfrm>
          <a:prstGeom prst="roundRect">
            <a:avLst>
              <a:gd name="adj" fmla="val 10271"/>
            </a:avLst>
          </a:prstGeom>
          <a:ln w="1905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Задание 9</a:t>
            </a:r>
          </a:p>
        </p:txBody>
      </p:sp>
      <p:pic>
        <p:nvPicPr>
          <p:cNvPr id="26" name="Рисунок 25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481" y="6071616"/>
            <a:ext cx="452363" cy="442410"/>
          </a:xfrm>
          <a:prstGeom prst="rect">
            <a:avLst/>
          </a:prstGeom>
        </p:spPr>
      </p:pic>
      <p:sp>
        <p:nvSpPr>
          <p:cNvPr id="13" name="Заголовок 1">
            <a:hlinkClick r:id="rId12" action="ppaction://hlinksldjump"/>
          </p:cNvPr>
          <p:cNvSpPr txBox="1">
            <a:spLocks/>
          </p:cNvSpPr>
          <p:nvPr/>
        </p:nvSpPr>
        <p:spPr>
          <a:xfrm>
            <a:off x="1734784" y="3910667"/>
            <a:ext cx="1715296" cy="498910"/>
          </a:xfrm>
          <a:prstGeom prst="roundRect">
            <a:avLst>
              <a:gd name="adj" fmla="val 10271"/>
            </a:avLst>
          </a:prstGeom>
          <a:ln w="1905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Задание 10</a:t>
            </a:r>
          </a:p>
        </p:txBody>
      </p:sp>
      <p:sp>
        <p:nvSpPr>
          <p:cNvPr id="14" name="Заголовок 1">
            <a:hlinkClick r:id="rId13" action="ppaction://hlinksldjump"/>
          </p:cNvPr>
          <p:cNvSpPr txBox="1">
            <a:spLocks/>
          </p:cNvSpPr>
          <p:nvPr/>
        </p:nvSpPr>
        <p:spPr>
          <a:xfrm>
            <a:off x="3709634" y="3910667"/>
            <a:ext cx="1715296" cy="498910"/>
          </a:xfrm>
          <a:prstGeom prst="roundRect">
            <a:avLst>
              <a:gd name="adj" fmla="val 10271"/>
            </a:avLst>
          </a:prstGeom>
          <a:ln w="1905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Задание 11</a:t>
            </a:r>
          </a:p>
        </p:txBody>
      </p:sp>
      <p:sp>
        <p:nvSpPr>
          <p:cNvPr id="23" name="Заголовок 1">
            <a:hlinkClick r:id="rId14" action="ppaction://hlinksldjump"/>
          </p:cNvPr>
          <p:cNvSpPr txBox="1">
            <a:spLocks/>
          </p:cNvSpPr>
          <p:nvPr/>
        </p:nvSpPr>
        <p:spPr>
          <a:xfrm>
            <a:off x="5684484" y="3910667"/>
            <a:ext cx="1715296" cy="498910"/>
          </a:xfrm>
          <a:prstGeom prst="roundRect">
            <a:avLst>
              <a:gd name="adj" fmla="val 10271"/>
            </a:avLst>
          </a:prstGeom>
          <a:ln w="1905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Задание 12</a:t>
            </a:r>
          </a:p>
        </p:txBody>
      </p:sp>
      <p:sp>
        <p:nvSpPr>
          <p:cNvPr id="24" name="Заголовок 1">
            <a:hlinkClick r:id="rId15" action="ppaction://hlinksldjump"/>
          </p:cNvPr>
          <p:cNvSpPr txBox="1">
            <a:spLocks/>
          </p:cNvSpPr>
          <p:nvPr/>
        </p:nvSpPr>
        <p:spPr>
          <a:xfrm>
            <a:off x="1734784" y="4649111"/>
            <a:ext cx="1715296" cy="498910"/>
          </a:xfrm>
          <a:prstGeom prst="roundRect">
            <a:avLst>
              <a:gd name="adj" fmla="val 10271"/>
            </a:avLst>
          </a:prstGeom>
          <a:ln w="1905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Задание 13</a:t>
            </a:r>
          </a:p>
        </p:txBody>
      </p:sp>
      <p:sp>
        <p:nvSpPr>
          <p:cNvPr id="25" name="Заголовок 1">
            <a:hlinkClick r:id="rId16" action="ppaction://hlinksldjump"/>
          </p:cNvPr>
          <p:cNvSpPr txBox="1">
            <a:spLocks/>
          </p:cNvSpPr>
          <p:nvPr/>
        </p:nvSpPr>
        <p:spPr>
          <a:xfrm>
            <a:off x="3709634" y="4649111"/>
            <a:ext cx="1715296" cy="498910"/>
          </a:xfrm>
          <a:prstGeom prst="roundRect">
            <a:avLst>
              <a:gd name="adj" fmla="val 10271"/>
            </a:avLst>
          </a:prstGeom>
          <a:ln w="1905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Задание 14</a:t>
            </a:r>
          </a:p>
        </p:txBody>
      </p:sp>
      <p:sp>
        <p:nvSpPr>
          <p:cNvPr id="27" name="Заголовок 1">
            <a:hlinkClick r:id="rId17" action="ppaction://hlinksldjump"/>
          </p:cNvPr>
          <p:cNvSpPr txBox="1">
            <a:spLocks/>
          </p:cNvSpPr>
          <p:nvPr/>
        </p:nvSpPr>
        <p:spPr>
          <a:xfrm>
            <a:off x="5684484" y="4649111"/>
            <a:ext cx="1715296" cy="498910"/>
          </a:xfrm>
          <a:prstGeom prst="roundRect">
            <a:avLst>
              <a:gd name="adj" fmla="val 10271"/>
            </a:avLst>
          </a:prstGeom>
          <a:ln w="19050"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Задание 15</a:t>
            </a:r>
          </a:p>
        </p:txBody>
      </p:sp>
    </p:spTree>
    <p:extLst>
      <p:ext uri="{BB962C8B-B14F-4D97-AF65-F5344CB8AC3E}">
        <p14:creationId xmlns:p14="http://schemas.microsoft.com/office/powerpoint/2010/main" val="59931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3" grpId="0" animBg="1"/>
      <p:bldP spid="14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659" y="1024444"/>
            <a:ext cx="4360752" cy="4967068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0" dirty="0">
                <a:solidFill>
                  <a:schemeClr val="tx1"/>
                </a:solidFill>
              </a:rPr>
              <a:t>Приведена программа, записанная на языке программирования Pascal. 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ru-RU" sz="2400" b="0" dirty="0">
                <a:solidFill>
                  <a:schemeClr val="tx1"/>
                </a:solidFill>
              </a:rPr>
              <a:t>Было проведено </a:t>
            </a:r>
            <a:r>
              <a:rPr lang="ru-RU" sz="2400" dirty="0">
                <a:solidFill>
                  <a:srgbClr val="C00000"/>
                </a:solidFill>
              </a:rPr>
              <a:t>9</a:t>
            </a:r>
            <a:r>
              <a:rPr lang="ru-RU" sz="2400" b="0" dirty="0">
                <a:solidFill>
                  <a:schemeClr val="tx1"/>
                </a:solidFill>
              </a:rPr>
              <a:t> запусков программы, при которых в качестве значений переменных вводились следующие пары чисел (s, t):</a:t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(1, 2); (11, 2); (1, 12); (11, 12); (–11, –12); (–11, 12);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(–12, 11); (10, 10); (10, 5).</a:t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b="0" dirty="0">
                <a:solidFill>
                  <a:schemeClr val="tx1"/>
                </a:solidFill>
              </a:rPr>
              <a:t>Сколько было запусков, при которых программа напечатала </a:t>
            </a:r>
            <a:r>
              <a:rPr lang="ru-RU" sz="2400" dirty="0">
                <a:solidFill>
                  <a:srgbClr val="0000FF"/>
                </a:solidFill>
              </a:rPr>
              <a:t>«YES»</a:t>
            </a:r>
            <a:r>
              <a:rPr lang="ru-RU" sz="2400" b="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5358159" y="4631748"/>
            <a:ext cx="1201604" cy="410815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714866" y="173792"/>
            <a:ext cx="1715296" cy="49891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Задание 1</a:t>
            </a:r>
          </a:p>
        </p:txBody>
      </p:sp>
      <p:pic>
        <p:nvPicPr>
          <p:cNvPr id="13" name="Рисунок 1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113" y="6343254"/>
            <a:ext cx="442800" cy="442800"/>
          </a:xfrm>
          <a:prstGeom prst="rect">
            <a:avLst/>
          </a:prstGeom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5358159" y="5516689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6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7089380" y="5516689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/>
              <a:t>8</a:t>
            </a:r>
          </a:p>
        </p:txBody>
      </p:sp>
      <p:sp>
        <p:nvSpPr>
          <p:cNvPr id="18" name="Овал 17"/>
          <p:cNvSpPr/>
          <p:nvPr/>
        </p:nvSpPr>
        <p:spPr>
          <a:xfrm>
            <a:off x="5068233" y="4747155"/>
            <a:ext cx="180000" cy="180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7093995" y="4631909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7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767416" y="1024444"/>
            <a:ext cx="4102264" cy="332810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 cap="flat" cmpd="sng" algn="ctr">
            <a:solidFill>
              <a:srgbClr val="FFFF0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var s, t: integer;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begin</a:t>
            </a:r>
          </a:p>
          <a:p>
            <a:pPr>
              <a:lnSpc>
                <a:spcPct val="107000"/>
              </a:lnSpc>
            </a:pP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(s);</a:t>
            </a:r>
            <a:r>
              <a:rPr 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(t);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if (s &gt; 10) or (t &gt; 10)</a:t>
            </a:r>
          </a:p>
          <a:p>
            <a:pPr>
              <a:lnSpc>
                <a:spcPct val="107000"/>
              </a:lnSpc>
            </a:pPr>
            <a:r>
              <a:rPr 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then</a:t>
            </a:r>
          </a:p>
          <a:p>
            <a:pPr>
              <a:lnSpc>
                <a:spcPct val="107000"/>
              </a:lnSpc>
            </a:pPr>
            <a:r>
              <a:rPr 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("YES")</a:t>
            </a:r>
          </a:p>
          <a:p>
            <a:pPr>
              <a:lnSpc>
                <a:spcPct val="107000"/>
              </a:lnSpc>
            </a:pPr>
            <a:r>
              <a:rPr 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else</a:t>
            </a:r>
          </a:p>
          <a:p>
            <a:pPr>
              <a:lnSpc>
                <a:spcPct val="107000"/>
              </a:lnSpc>
            </a:pPr>
            <a:r>
              <a:rPr 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("NO")</a:t>
            </a:r>
          </a:p>
          <a:p>
            <a:pPr>
              <a:lnSpc>
                <a:spcPct val="107000"/>
              </a:lnSpc>
            </a:pPr>
            <a:r>
              <a:rPr 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end.</a:t>
            </a:r>
          </a:p>
        </p:txBody>
      </p:sp>
    </p:spTree>
    <p:extLst>
      <p:ext uri="{BB962C8B-B14F-4D97-AF65-F5344CB8AC3E}">
        <p14:creationId xmlns:p14="http://schemas.microsoft.com/office/powerpoint/2010/main" val="17547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8" grpId="0" animBg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3714866" y="164648"/>
            <a:ext cx="1715296" cy="49891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Задание 2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86659" y="966652"/>
            <a:ext cx="4360752" cy="5073508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b="0" dirty="0">
                <a:solidFill>
                  <a:schemeClr val="tx1"/>
                </a:solidFill>
              </a:rPr>
              <a:t>Приведена программа, записанная на языке программирования Pascal. </a:t>
            </a:r>
            <a:br>
              <a:rPr lang="en-US" sz="2200" b="0" dirty="0">
                <a:solidFill>
                  <a:schemeClr val="tx1"/>
                </a:solidFill>
              </a:rPr>
            </a:br>
            <a:r>
              <a:rPr lang="ru-RU" sz="2200" b="0" dirty="0">
                <a:solidFill>
                  <a:schemeClr val="tx1"/>
                </a:solidFill>
              </a:rPr>
              <a:t>Было проведено </a:t>
            </a:r>
            <a:r>
              <a:rPr lang="ru-RU" sz="2200" dirty="0">
                <a:solidFill>
                  <a:srgbClr val="C00000"/>
                </a:solidFill>
              </a:rPr>
              <a:t>9</a:t>
            </a:r>
            <a:r>
              <a:rPr lang="ru-RU" sz="2200" b="0" dirty="0">
                <a:solidFill>
                  <a:schemeClr val="tx1"/>
                </a:solidFill>
              </a:rPr>
              <a:t> запусков программы, при которых в качестве значений переменных вводились следующие пары чисел (s, t):</a:t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(1, 2); (11, 2); (1, 12); (11, 12); (–11, –12); (–11, 12);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(–12, 11); (10, 10); (10, 5).</a:t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b="0" dirty="0">
                <a:solidFill>
                  <a:schemeClr val="tx1"/>
                </a:solidFill>
              </a:rPr>
              <a:t>Укажите </a:t>
            </a:r>
            <a:r>
              <a:rPr lang="ru-RU" sz="2400" b="0" u="sng" dirty="0">
                <a:solidFill>
                  <a:schemeClr val="tx1"/>
                </a:solidFill>
              </a:rPr>
              <a:t>количество</a:t>
            </a:r>
            <a:r>
              <a:rPr lang="ru-RU" sz="2400" b="0" dirty="0">
                <a:solidFill>
                  <a:schemeClr val="tx1"/>
                </a:solidFill>
              </a:rPr>
              <a:t> целых значений параметра </a:t>
            </a:r>
            <a:r>
              <a:rPr lang="ru-RU" sz="2400" dirty="0">
                <a:solidFill>
                  <a:srgbClr val="C00000"/>
                </a:solidFill>
              </a:rPr>
              <a:t>А</a:t>
            </a:r>
            <a:r>
              <a:rPr lang="ru-RU" sz="2400" b="0" dirty="0">
                <a:solidFill>
                  <a:schemeClr val="tx1"/>
                </a:solidFill>
              </a:rPr>
              <a:t>, при которых для указанных входных данных программа напечатает </a:t>
            </a:r>
            <a:r>
              <a:rPr lang="ru-RU" sz="2400" dirty="0">
                <a:solidFill>
                  <a:srgbClr val="0000FF"/>
                </a:solidFill>
              </a:rPr>
              <a:t>«NO» </a:t>
            </a:r>
            <a:r>
              <a:rPr lang="ru-RU" sz="2400" b="0" u="sng" dirty="0">
                <a:solidFill>
                  <a:schemeClr val="tx1"/>
                </a:solidFill>
              </a:rPr>
              <a:t>три раза</a:t>
            </a: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7066012" y="4637962"/>
            <a:ext cx="1201604" cy="410815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113" y="6343254"/>
            <a:ext cx="442800" cy="442800"/>
          </a:xfrm>
          <a:prstGeom prst="rect">
            <a:avLst/>
          </a:prstGeom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5352497" y="5522905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7</a:t>
            </a:r>
            <a:endParaRPr lang="ru-RU" sz="2400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7066012" y="5522905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/>
              <a:t>10</a:t>
            </a:r>
            <a:endParaRPr lang="ru-RU" sz="2400" dirty="0"/>
          </a:p>
        </p:txBody>
      </p:sp>
      <p:sp>
        <p:nvSpPr>
          <p:cNvPr id="20" name="Овал 19"/>
          <p:cNvSpPr/>
          <p:nvPr/>
        </p:nvSpPr>
        <p:spPr>
          <a:xfrm>
            <a:off x="8353310" y="4753371"/>
            <a:ext cx="180000" cy="180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5352497" y="4637963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1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767416" y="1024444"/>
            <a:ext cx="4102264" cy="332810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 cap="flat" cmpd="sng" algn="ctr">
            <a:solidFill>
              <a:srgbClr val="FFFF0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var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s,t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: integer;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begin</a:t>
            </a:r>
          </a:p>
          <a:p>
            <a:pPr>
              <a:lnSpc>
                <a:spcPct val="107000"/>
              </a:lnSpc>
            </a:pP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(s);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(t);</a:t>
            </a:r>
          </a:p>
          <a:p>
            <a:pPr>
              <a:lnSpc>
                <a:spcPct val="107000"/>
              </a:lnSpc>
            </a:pP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(A);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if (s &gt; 10) or (t &gt; А)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then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("YES")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else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("NO")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end.</a:t>
            </a:r>
          </a:p>
        </p:txBody>
      </p:sp>
    </p:spTree>
    <p:extLst>
      <p:ext uri="{BB962C8B-B14F-4D97-AF65-F5344CB8AC3E}">
        <p14:creationId xmlns:p14="http://schemas.microsoft.com/office/powerpoint/2010/main" val="108783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3714866" y="182428"/>
            <a:ext cx="1715296" cy="49891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Задание 3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86659" y="966652"/>
            <a:ext cx="4360752" cy="5073508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b="0" dirty="0">
                <a:solidFill>
                  <a:schemeClr val="tx1"/>
                </a:solidFill>
              </a:rPr>
              <a:t>Приведена программа, записанная на языке программирования Pascal. </a:t>
            </a:r>
            <a:br>
              <a:rPr lang="en-US" sz="2200" b="0" dirty="0">
                <a:solidFill>
                  <a:schemeClr val="tx1"/>
                </a:solidFill>
              </a:rPr>
            </a:br>
            <a:r>
              <a:rPr lang="ru-RU" sz="2200" b="0" dirty="0">
                <a:solidFill>
                  <a:schemeClr val="tx1"/>
                </a:solidFill>
              </a:rPr>
              <a:t>Было проведено </a:t>
            </a:r>
            <a:r>
              <a:rPr lang="ru-RU" sz="2200" dirty="0">
                <a:solidFill>
                  <a:srgbClr val="C00000"/>
                </a:solidFill>
              </a:rPr>
              <a:t>9</a:t>
            </a:r>
            <a:r>
              <a:rPr lang="ru-RU" sz="2200" b="0" dirty="0">
                <a:solidFill>
                  <a:schemeClr val="tx1"/>
                </a:solidFill>
              </a:rPr>
              <a:t> запусков программы, при которых в качестве значений переменных вводились следующие пары чисел (s, t):</a:t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(13, 2); (11, 12); (–12, 12);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(2, –2); (–10, –10); (6, –5);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(2, 8); (9, 10); (1, 13).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ru-RU" sz="2400" b="0" dirty="0">
                <a:solidFill>
                  <a:schemeClr val="tx1"/>
                </a:solidFill>
              </a:rPr>
              <a:t>Укажите </a:t>
            </a:r>
            <a:r>
              <a:rPr lang="ru-RU" sz="2400" b="0" u="sng" dirty="0">
                <a:solidFill>
                  <a:schemeClr val="tx1"/>
                </a:solidFill>
              </a:rPr>
              <a:t>наименьшее</a:t>
            </a:r>
            <a:r>
              <a:rPr lang="ru-RU" sz="2400" b="0" dirty="0">
                <a:solidFill>
                  <a:schemeClr val="tx1"/>
                </a:solidFill>
              </a:rPr>
              <a:t> целое значение параметра </a:t>
            </a:r>
            <a:r>
              <a:rPr lang="ru-RU" sz="2400" dirty="0">
                <a:solidFill>
                  <a:srgbClr val="C00000"/>
                </a:solidFill>
              </a:rPr>
              <a:t>А</a:t>
            </a:r>
            <a:r>
              <a:rPr lang="ru-RU" sz="2400" b="0" dirty="0">
                <a:solidFill>
                  <a:schemeClr val="tx1"/>
                </a:solidFill>
              </a:rPr>
              <a:t>, при котором для указанных входных данных программа напечатает </a:t>
            </a:r>
            <a:r>
              <a:rPr lang="ru-RU" sz="2400" dirty="0">
                <a:solidFill>
                  <a:srgbClr val="0000FF"/>
                </a:solidFill>
              </a:rPr>
              <a:t>«NO»</a:t>
            </a:r>
            <a:r>
              <a:rPr lang="ru-RU" sz="2400" b="0" dirty="0">
                <a:solidFill>
                  <a:schemeClr val="tx1"/>
                </a:solidFill>
              </a:rPr>
              <a:t> </a:t>
            </a:r>
            <a:r>
              <a:rPr lang="ru-RU" sz="2400" b="0" u="sng" dirty="0">
                <a:solidFill>
                  <a:schemeClr val="tx1"/>
                </a:solidFill>
              </a:rPr>
              <a:t>восемь раз.</a:t>
            </a: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7084343" y="5522743"/>
            <a:ext cx="1201604" cy="410815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</a:rPr>
              <a:t>13</a:t>
            </a:r>
          </a:p>
        </p:txBody>
      </p:sp>
      <p:pic>
        <p:nvPicPr>
          <p:cNvPr id="16" name="Рисунок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113" y="6343254"/>
            <a:ext cx="442800" cy="442800"/>
          </a:xfrm>
          <a:prstGeom prst="rect">
            <a:avLst/>
          </a:prstGeom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5357143" y="5522905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9</a:t>
            </a:r>
            <a:endParaRPr lang="ru-RU" sz="2400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7084343" y="4637964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/>
              <a:t>11</a:t>
            </a:r>
            <a:endParaRPr lang="ru-RU" sz="2400" dirty="0"/>
          </a:p>
        </p:txBody>
      </p:sp>
      <p:sp>
        <p:nvSpPr>
          <p:cNvPr id="19" name="Овал 18"/>
          <p:cNvSpPr/>
          <p:nvPr/>
        </p:nvSpPr>
        <p:spPr>
          <a:xfrm>
            <a:off x="8367026" y="5638151"/>
            <a:ext cx="180000" cy="180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5357143" y="4669454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7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767416" y="1024444"/>
            <a:ext cx="4102264" cy="332810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 cap="flat" cmpd="sng" algn="ctr">
            <a:solidFill>
              <a:srgbClr val="FFFF0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var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s,t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: integer;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begin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(s);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(t);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(A);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if (s &gt; A) or (t &gt; 12)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then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("YES")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else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("NO")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end.</a:t>
            </a:r>
          </a:p>
        </p:txBody>
      </p:sp>
    </p:spTree>
    <p:extLst>
      <p:ext uri="{BB962C8B-B14F-4D97-AF65-F5344CB8AC3E}">
        <p14:creationId xmlns:p14="http://schemas.microsoft.com/office/powerpoint/2010/main" val="347565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3714866" y="202385"/>
            <a:ext cx="1715296" cy="49891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Задание 4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86659" y="1024444"/>
            <a:ext cx="4360752" cy="4967068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0" dirty="0">
                <a:solidFill>
                  <a:schemeClr val="tx1"/>
                </a:solidFill>
              </a:rPr>
              <a:t>Приведена программа, записанная на языке программирования Pascal. 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ru-RU" sz="2400" b="0" dirty="0">
                <a:solidFill>
                  <a:schemeClr val="tx1"/>
                </a:solidFill>
              </a:rPr>
              <a:t>Было проведено </a:t>
            </a:r>
            <a:r>
              <a:rPr lang="ru-RU" sz="2400" dirty="0">
                <a:solidFill>
                  <a:srgbClr val="C00000"/>
                </a:solidFill>
              </a:rPr>
              <a:t>9</a:t>
            </a:r>
            <a:r>
              <a:rPr lang="ru-RU" sz="2400" b="0" dirty="0">
                <a:solidFill>
                  <a:schemeClr val="tx1"/>
                </a:solidFill>
              </a:rPr>
              <a:t> запусков программы, при которых в качестве значений переменных вводились следующие пары чисел (s, t):</a:t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(1, 2); (11, 2); (1, 12); (11, 12); (–11, –12); (–11, 12);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(–12, 11); (10, 10); (10, 5).</a:t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b="0" dirty="0">
                <a:solidFill>
                  <a:schemeClr val="tx1"/>
                </a:solidFill>
              </a:rPr>
              <a:t>Сколько было запусков, при которых программа напечатала </a:t>
            </a:r>
            <a:r>
              <a:rPr lang="ru-RU" sz="2400" dirty="0">
                <a:solidFill>
                  <a:srgbClr val="0000FF"/>
                </a:solidFill>
              </a:rPr>
              <a:t>«YES»</a:t>
            </a:r>
            <a:r>
              <a:rPr lang="ru-RU" sz="2400" b="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5385591" y="4695756"/>
            <a:ext cx="1201604" cy="410815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2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5385591" y="5580697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3</a:t>
            </a:r>
            <a:endParaRPr lang="ru-RU" sz="240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7084851" y="5580697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/>
              <a:t>5</a:t>
            </a:r>
            <a:endParaRPr lang="ru-RU" sz="2400" dirty="0"/>
          </a:p>
        </p:txBody>
      </p:sp>
      <p:sp>
        <p:nvSpPr>
          <p:cNvPr id="24" name="Овал 23"/>
          <p:cNvSpPr/>
          <p:nvPr/>
        </p:nvSpPr>
        <p:spPr>
          <a:xfrm>
            <a:off x="5095665" y="4811163"/>
            <a:ext cx="180000" cy="180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7084851" y="4695917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4</a:t>
            </a:r>
            <a:endParaRPr lang="ru-RU" sz="2400" dirty="0"/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4767416" y="1024444"/>
            <a:ext cx="4102264" cy="332810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 cap="flat" cmpd="sng" algn="ctr">
            <a:solidFill>
              <a:srgbClr val="FFFF0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var s, t: integer;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begin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(s);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(t);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if (s &gt; </a:t>
            </a:r>
            <a:r>
              <a:rPr 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5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 and (t &gt; </a:t>
            </a:r>
            <a:r>
              <a:rPr 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5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then</a:t>
            </a:r>
            <a:r>
              <a:rPr 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("YES")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else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("NO")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end.</a:t>
            </a:r>
            <a:endParaRPr lang="ru-RU" sz="2000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pic>
        <p:nvPicPr>
          <p:cNvPr id="28" name="Рисунок 2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113" y="6343254"/>
            <a:ext cx="442800" cy="4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3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3" grpId="0" animBg="1"/>
      <p:bldP spid="23" grpId="1" animBg="1"/>
      <p:bldP spid="24" grpId="0" animBg="1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3714866" y="195128"/>
            <a:ext cx="1715296" cy="49891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Задание 5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86659" y="1024444"/>
            <a:ext cx="4360752" cy="4967068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0" dirty="0">
                <a:solidFill>
                  <a:schemeClr val="tx1"/>
                </a:solidFill>
              </a:rPr>
              <a:t>Приведена программа, записанная на языке программирования Pascal. 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ru-RU" sz="2400" b="0" dirty="0">
                <a:solidFill>
                  <a:schemeClr val="tx1"/>
                </a:solidFill>
              </a:rPr>
              <a:t>Было проведено </a:t>
            </a:r>
            <a:r>
              <a:rPr lang="ru-RU" sz="2400" dirty="0">
                <a:solidFill>
                  <a:srgbClr val="C00000"/>
                </a:solidFill>
              </a:rPr>
              <a:t>9</a:t>
            </a:r>
            <a:r>
              <a:rPr lang="ru-RU" sz="2400" b="0" dirty="0">
                <a:solidFill>
                  <a:schemeClr val="tx1"/>
                </a:solidFill>
              </a:rPr>
              <a:t> запусков программы, при которых в качестве значений переменных вводились следующие пары чисел (s, t):</a:t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(5, 3); (24, 12); (12, 10);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(-10, 15); (11, 5); (15, 16);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(12, 11); (12, 12); (0, 15).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ru-RU" sz="2400" b="0" dirty="0">
                <a:solidFill>
                  <a:schemeClr val="tx1"/>
                </a:solidFill>
              </a:rPr>
              <a:t>Сколько было запусков, при которых программа напечатала </a:t>
            </a:r>
            <a:r>
              <a:rPr lang="ru-RU" sz="2400" dirty="0">
                <a:solidFill>
                  <a:srgbClr val="0000FF"/>
                </a:solidFill>
              </a:rPr>
              <a:t>«YES»</a:t>
            </a:r>
            <a:r>
              <a:rPr lang="ru-RU" sz="2400" b="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5385591" y="5580697"/>
            <a:ext cx="1201604" cy="410815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6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5385591" y="4695917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5</a:t>
            </a:r>
            <a:endParaRPr lang="ru-RU" sz="240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7084851" y="5580697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/>
              <a:t>8</a:t>
            </a:r>
            <a:endParaRPr lang="ru-RU" sz="2400" dirty="0"/>
          </a:p>
        </p:txBody>
      </p:sp>
      <p:sp>
        <p:nvSpPr>
          <p:cNvPr id="24" name="Овал 23"/>
          <p:cNvSpPr/>
          <p:nvPr/>
        </p:nvSpPr>
        <p:spPr>
          <a:xfrm>
            <a:off x="5095665" y="5696104"/>
            <a:ext cx="180000" cy="180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7084851" y="4695917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7</a:t>
            </a:r>
            <a:endParaRPr lang="ru-RU" sz="2400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767416" y="1024444"/>
            <a:ext cx="4102264" cy="332810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 cap="flat" cmpd="sng" algn="ctr">
            <a:solidFill>
              <a:srgbClr val="FFFF0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var s, t: integer;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begin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(s);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(t);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(A);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if (s &lt; 12) or (t &lt; 12)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then</a:t>
            </a:r>
            <a:r>
              <a:rPr 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("YES")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else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("NO")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end.</a:t>
            </a:r>
            <a:endParaRPr lang="ru-RU" sz="2000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pic>
        <p:nvPicPr>
          <p:cNvPr id="27" name="Рисунок 2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113" y="6343254"/>
            <a:ext cx="442800" cy="4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9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3" grpId="0" animBg="1"/>
      <p:bldP spid="23" grpId="1" animBg="1"/>
      <p:bldP spid="24" grpId="0" animBg="1"/>
      <p:bldP spid="25" grpId="0" animBg="1"/>
      <p:bldP spid="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3714866" y="197850"/>
            <a:ext cx="1715296" cy="49891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Задание 6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86659" y="1024444"/>
            <a:ext cx="4360752" cy="4967068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0" dirty="0">
                <a:solidFill>
                  <a:schemeClr val="tx1"/>
                </a:solidFill>
              </a:rPr>
              <a:t>Приведена программа, записанная на языке программирования Pascal. 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ru-RU" sz="2400" b="0" dirty="0">
                <a:solidFill>
                  <a:schemeClr val="tx1"/>
                </a:solidFill>
              </a:rPr>
              <a:t>Было проведено </a:t>
            </a:r>
            <a:r>
              <a:rPr lang="ru-RU" sz="2400" dirty="0">
                <a:solidFill>
                  <a:srgbClr val="C00000"/>
                </a:solidFill>
              </a:rPr>
              <a:t>9</a:t>
            </a:r>
            <a:r>
              <a:rPr lang="ru-RU" sz="2400" b="0" dirty="0">
                <a:solidFill>
                  <a:schemeClr val="tx1"/>
                </a:solidFill>
              </a:rPr>
              <a:t> запусков программы, при которых в качестве значений переменных вводились следующие пары чисел (s, t):</a:t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(5, 3); (24, 12); (12, 10);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(-10, 15); (11, 5); (15, 16);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(12, 11); (12, 12); (0, 15).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ru-RU" sz="2400" b="0" dirty="0">
                <a:solidFill>
                  <a:schemeClr val="tx1"/>
                </a:solidFill>
              </a:rPr>
              <a:t>Сколько было запусков, при которых программа напечатала </a:t>
            </a:r>
            <a:r>
              <a:rPr lang="ru-RU" sz="2400" dirty="0">
                <a:solidFill>
                  <a:srgbClr val="0000FF"/>
                </a:solidFill>
              </a:rPr>
              <a:t>«</a:t>
            </a:r>
            <a:r>
              <a:rPr lang="en-US" sz="2400" dirty="0">
                <a:solidFill>
                  <a:srgbClr val="0000FF"/>
                </a:solidFill>
              </a:rPr>
              <a:t>NO</a:t>
            </a:r>
            <a:r>
              <a:rPr lang="ru-RU" sz="2400" dirty="0">
                <a:solidFill>
                  <a:srgbClr val="0000FF"/>
                </a:solidFill>
              </a:rPr>
              <a:t>»</a:t>
            </a:r>
            <a:r>
              <a:rPr lang="ru-RU" sz="2400" b="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7084851" y="5580697"/>
            <a:ext cx="1201604" cy="410815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7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5385591" y="4695917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4</a:t>
            </a:r>
            <a:endParaRPr lang="ru-RU" sz="240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5385591" y="5580697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/>
              <a:t>5</a:t>
            </a:r>
            <a:endParaRPr lang="ru-RU" sz="2400" dirty="0"/>
          </a:p>
        </p:txBody>
      </p:sp>
      <p:sp>
        <p:nvSpPr>
          <p:cNvPr id="24" name="Овал 23"/>
          <p:cNvSpPr/>
          <p:nvPr/>
        </p:nvSpPr>
        <p:spPr>
          <a:xfrm>
            <a:off x="8376837" y="5696104"/>
            <a:ext cx="180000" cy="180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7084851" y="4695917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6</a:t>
            </a:r>
            <a:endParaRPr lang="ru-RU" sz="2400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767416" y="1024444"/>
            <a:ext cx="4102264" cy="332810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 cap="flat" cmpd="sng" algn="ctr">
            <a:solidFill>
              <a:srgbClr val="FFFF0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var s, t: integer;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begin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(s);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(t);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if (s &lt; 8) and (t &gt; 10)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then</a:t>
            </a:r>
            <a:r>
              <a:rPr lang="ru-RU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("YES")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else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("NO")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end.</a:t>
            </a:r>
            <a:endParaRPr lang="ru-RU" sz="2000" dirty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pic>
        <p:nvPicPr>
          <p:cNvPr id="27" name="Рисунок 2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113" y="6343254"/>
            <a:ext cx="442800" cy="4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3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3" grpId="0" animBg="1"/>
      <p:bldP spid="23" grpId="1" animBg="1"/>
      <p:bldP spid="24" grpId="0" animBg="1"/>
      <p:bldP spid="25" grpId="0" animBg="1"/>
      <p:bldP spid="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3714866" y="201224"/>
            <a:ext cx="1715296" cy="49891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19050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Задание 7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86659" y="966652"/>
            <a:ext cx="4360752" cy="5376602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200" b="0" dirty="0">
                <a:solidFill>
                  <a:schemeClr val="tx1"/>
                </a:solidFill>
              </a:rPr>
              <a:t>Приведена программа, записанная на языке программирования Pascal. </a:t>
            </a:r>
            <a:br>
              <a:rPr lang="en-US" sz="2200" b="0" dirty="0">
                <a:solidFill>
                  <a:schemeClr val="tx1"/>
                </a:solidFill>
              </a:rPr>
            </a:br>
            <a:r>
              <a:rPr lang="ru-RU" sz="2200" b="0" dirty="0">
                <a:solidFill>
                  <a:schemeClr val="tx1"/>
                </a:solidFill>
              </a:rPr>
              <a:t>Было проведено </a:t>
            </a:r>
            <a:r>
              <a:rPr lang="ru-RU" sz="2200" dirty="0">
                <a:solidFill>
                  <a:srgbClr val="C00000"/>
                </a:solidFill>
              </a:rPr>
              <a:t>9</a:t>
            </a:r>
            <a:r>
              <a:rPr lang="ru-RU" sz="2200" b="0" dirty="0">
                <a:solidFill>
                  <a:schemeClr val="tx1"/>
                </a:solidFill>
              </a:rPr>
              <a:t> запусков программы, при которых в качестве значений переменных вводились следующие пары чисел (s, t):</a:t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(1, 2); (11, 2); (1, 12); (11, 12); (–11, –12); (–11, 12);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(–12, 11); (10, 10); (10, 5).</a:t>
            </a:r>
            <a:br>
              <a:rPr lang="ru-RU" sz="2400" b="0" dirty="0">
                <a:solidFill>
                  <a:schemeClr val="tx1"/>
                </a:solidFill>
              </a:rPr>
            </a:br>
            <a:r>
              <a:rPr lang="ru-RU" sz="2400" b="0" dirty="0">
                <a:solidFill>
                  <a:schemeClr val="tx1"/>
                </a:solidFill>
              </a:rPr>
              <a:t>Укажите </a:t>
            </a:r>
            <a:r>
              <a:rPr lang="ru-RU" sz="2400" b="0" u="sng" dirty="0">
                <a:solidFill>
                  <a:schemeClr val="tx1"/>
                </a:solidFill>
              </a:rPr>
              <a:t>одно</a:t>
            </a:r>
            <a:r>
              <a:rPr lang="ru-RU" sz="2400" b="0" dirty="0">
                <a:solidFill>
                  <a:schemeClr val="tx1"/>
                </a:solidFill>
              </a:rPr>
              <a:t> целое значение параметра </a:t>
            </a:r>
            <a:r>
              <a:rPr lang="ru-RU" sz="2400" dirty="0">
                <a:solidFill>
                  <a:srgbClr val="C00000"/>
                </a:solidFill>
              </a:rPr>
              <a:t>А</a:t>
            </a:r>
            <a:r>
              <a:rPr lang="ru-RU" sz="2400" b="0" dirty="0">
                <a:solidFill>
                  <a:schemeClr val="tx1"/>
                </a:solidFill>
              </a:rPr>
              <a:t>, при которых для указанных входных данных программа напечатает </a:t>
            </a:r>
            <a:r>
              <a:rPr lang="ru-RU" sz="2400" dirty="0">
                <a:solidFill>
                  <a:srgbClr val="0000FF"/>
                </a:solidFill>
              </a:rPr>
              <a:t>«NO» </a:t>
            </a:r>
            <a:r>
              <a:rPr lang="ru-RU" sz="2400" b="0" u="sng" dirty="0">
                <a:solidFill>
                  <a:schemeClr val="tx1"/>
                </a:solidFill>
              </a:rPr>
              <a:t>четыре раза</a:t>
            </a:r>
          </a:p>
        </p:txBody>
      </p:sp>
      <p:pic>
        <p:nvPicPr>
          <p:cNvPr id="15" name="Рисунок 1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113" y="6343254"/>
            <a:ext cx="442800" cy="442800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4767416" y="1024444"/>
            <a:ext cx="4102264" cy="3328100"/>
          </a:xfrm>
          <a:prstGeom prst="roundRect">
            <a:avLst>
              <a:gd name="adj" fmla="val 10271"/>
            </a:avLst>
          </a:prstGeom>
          <a:solidFill>
            <a:schemeClr val="bg1"/>
          </a:solidFill>
          <a:ln w="28575" cap="flat" cmpd="sng" algn="ctr">
            <a:solidFill>
              <a:srgbClr val="FFFF0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var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s,t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: integer;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begin</a:t>
            </a:r>
          </a:p>
          <a:p>
            <a:pPr>
              <a:lnSpc>
                <a:spcPct val="107000"/>
              </a:lnSpc>
            </a:pP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(s);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(t);</a:t>
            </a:r>
          </a:p>
          <a:p>
            <a:pPr>
              <a:lnSpc>
                <a:spcPct val="107000"/>
              </a:lnSpc>
            </a:pP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readln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(A);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if (s &gt; 10) or (t &gt; А)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then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("YES")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else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writeln</a:t>
            </a: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("NO")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end.</a:t>
            </a:r>
          </a:p>
        </p:txBody>
      </p:sp>
      <p:sp>
        <p:nvSpPr>
          <p:cNvPr id="22" name="Объект 2"/>
          <p:cNvSpPr>
            <a:spLocks noGrp="1"/>
          </p:cNvSpPr>
          <p:nvPr>
            <p:ph idx="1"/>
          </p:nvPr>
        </p:nvSpPr>
        <p:spPr>
          <a:xfrm>
            <a:off x="7084851" y="5580697"/>
            <a:ext cx="1201604" cy="410815"/>
          </a:xfrm>
          <a:prstGeom prst="round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5385591" y="4695917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7</a:t>
            </a: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5385591" y="5580697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/>
              <a:t>8</a:t>
            </a:r>
          </a:p>
        </p:txBody>
      </p:sp>
      <p:sp>
        <p:nvSpPr>
          <p:cNvPr id="31" name="Овал 30"/>
          <p:cNvSpPr/>
          <p:nvPr/>
        </p:nvSpPr>
        <p:spPr>
          <a:xfrm>
            <a:off x="8376837" y="5696104"/>
            <a:ext cx="180000" cy="1800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7084851" y="4695917"/>
            <a:ext cx="1201604" cy="410815"/>
          </a:xfrm>
          <a:prstGeom prst="roundRect">
            <a:avLst/>
          </a:prstGeom>
          <a:ln w="19050" cap="flat" cmpd="sng" algn="ctr">
            <a:solidFill>
              <a:srgbClr val="00B0F0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3895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75B5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1" grpId="0" animBg="1"/>
      <p:bldP spid="32" grpId="0" animBg="1"/>
      <p:bldP spid="32" grpId="1" animBg="1"/>
    </p:bldLst>
  </p:timing>
</p:sld>
</file>

<file path=ppt/theme/theme1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FA57CC4A-E1C1-4354-AA9A-688E9B59327D}" vid="{E9BF50C4-5DB2-4B4A-912A-51AC6D58692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2659</TotalTime>
  <Words>2377</Words>
  <Application>Microsoft Office PowerPoint</Application>
  <PresentationFormat>Экран (4:3)</PresentationFormat>
  <Paragraphs>229</Paragraphs>
  <Slides>18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Тема1</vt:lpstr>
      <vt:lpstr>Презентация PowerPoint</vt:lpstr>
      <vt:lpstr>Выберите номер задания</vt:lpstr>
      <vt:lpstr>Приведена программа, записанная на языке программирования Pascal.  Было проведено 9 запусков программы, при которых в качестве значений переменных вводились следующие пары чисел (s, t): (1, 2); (11, 2); (1, 12); (11, 12); (–11, –12); (–11, 12);  (–12, 11); (10, 10); (10, 5). Сколько было запусков, при которых программа напечатала «YES»?</vt:lpstr>
      <vt:lpstr>Приведена программа, записанная на языке программирования Pascal.  Было проведено 9 запусков программы, при которых в качестве значений переменных вводились следующие пары чисел (s, t): (1, 2); (11, 2); (1, 12); (11, 12); (–11, –12); (–11, 12);  (–12, 11); (10, 10); (10, 5). Укажите количество целых значений параметра А, при которых для указанных входных данных программа напечатает «NO» три раза</vt:lpstr>
      <vt:lpstr>Приведена программа, записанная на языке программирования Pascal.  Было проведено 9 запусков программы, при которых в качестве значений переменных вводились следующие пары чисел (s, t): (13, 2); (11, 12); (–12, 12);  (2, –2); (–10, –10); (6, –5);  (2, 8); (9, 10); (1, 13). Укажите наименьшее целое значение параметра А, при котором для указанных входных данных программа напечатает «NO» восемь раз.</vt:lpstr>
      <vt:lpstr>Приведена программа, записанная на языке программирования Pascal.  Было проведено 9 запусков программы, при которых в качестве значений переменных вводились следующие пары чисел (s, t): (1, 2); (11, 2); (1, 12); (11, 12); (–11, –12); (–11, 12);  (–12, 11); (10, 10); (10, 5). Сколько было запусков, при которых программа напечатала «YES»?</vt:lpstr>
      <vt:lpstr>Приведена программа, записанная на языке программирования Pascal.  Было проведено 9 запусков программы, при которых в качестве значений переменных вводились следующие пары чисел (s, t): (5, 3); (24, 12); (12, 10);  (-10, 15); (11, 5); (15, 16);  (12, 11); (12, 12); (0, 15). Сколько было запусков, при которых программа напечатала «YES»?</vt:lpstr>
      <vt:lpstr>Приведена программа, записанная на языке программирования Pascal.  Было проведено 9 запусков программы, при которых в качестве значений переменных вводились следующие пары чисел (s, t): (5, 3); (24, 12); (12, 10);  (-10, 15); (11, 5); (15, 16);  (12, 11); (12, 12); (0, 15). Сколько было запусков, при которых программа напечатала «NO»?</vt:lpstr>
      <vt:lpstr>Приведена программа, записанная на языке программирования Pascal.  Было проведено 9 запусков программы, при которых в качестве значений переменных вводились следующие пары чисел (s, t): (1, 2); (11, 2); (1, 12); (11, 12); (–11, –12); (–11, 12);  (–12, 11); (10, 10); (10, 5). Укажите одно целое значение параметра А, при которых для указанных входных данных программа напечатает «NO» четыре раза</vt:lpstr>
      <vt:lpstr>Приведена программа, записанная на языке программирования Pascal.  Было проведено 9 запусков программы, при которых в качестве значений переменных вводились следующие пары чисел (s, t): (13, 2); (11, 12); (–12, 12);  (2, –2); (–10, –10); (6, –5);  (2, 8); (9, 10); (1, 13). Укажите наибольшее целое значение параметра А, при котором для входных данных программа напечатает «NO» три раза</vt:lpstr>
      <vt:lpstr>Приведена программа, записанная на языке программирования Pascal.  Было проведено 9 запусков программы, при которых в качестве значений переменных вводились следующие пары чисел (s, t): (4, 3); (–3, 5); (5, 4); (6, 2); (–1, 8); (5, 9);  (–4, 7); (3, 8); (-5, 3). Укажите наименьшее целое значение параметра А, при котором для указанных входных данных программа напечатает «NO» семь раз</vt:lpstr>
      <vt:lpstr>Приведена программа, записанная на языке программирования Pascal.  Было проведено 9 запусков программы, при которых в качестве значений переменных вводились следующие пары чисел (s, t): (5, 3); (24, 12); (12, 10);  (-10, 15); (11, 5); (15, 16);  (12, 11); (12, 12); (0, 15). Сколько было запусков, при которых программа напечатала «NO»?</vt:lpstr>
      <vt:lpstr>Приведена программа, записанная на языке программирования Pascal.  Было проведено 9 запусков программы, при которых в качестве значений переменных вводились следующие пары чисел (s, t): (5, 2); (11, -2); (3, 10); (4, 9); (–11, –7); (8, 8);  (–12, 11); (9, 10); (10, 5). Укажите наименьшее целое значение параметра А, при котором для указанных входных данных программа напечатает «YES» два раза</vt:lpstr>
      <vt:lpstr>Приведена программа, записанная на языке программирования Pascal.  Было проведено 9 запусков программы, при которых в качестве значений переменных вводились следующие пары чисел (s, t): (13, 2); (11, 12); (–12, 12);  (2, –2); (–10, –10); (6, –5);  (2, 8); (9, 10); (1, 13). Сколько было запусков, при которых программа напечатала «YES»?</vt:lpstr>
      <vt:lpstr>Приведена программа, записанная на языке программирования Pascal.  Было проведено 9 запусков программы, при которых в качестве значений переменных вводились следующие пары чисел (s, t): (5, 3); (0, 12); (12, 10);  (-5, 9); (10, 5); (-6, 16);  (10, 11); (9, 9); (0, 15). Сколько было запусков, при которых программа напечатала «YES»?</vt:lpstr>
      <vt:lpstr>Приведена программа, записанная на языке программирования Pascal.  Было проведено 9 запусков программы, при которых в качестве значений переменных вводились следующие пары чисел (s, t): (5, 2); (11, -2); (3, 10); (4, 9); (–11, –7); (8, 8);  (–12, 11); (9, 10); (10, 5). Укажите наибольшее целое значение параметра А, при котором для указанных входных данных программа напечатает «YES» три раза</vt:lpstr>
      <vt:lpstr>Приведена программа, записанная на языке программирования Pascal.  Было проведено 9 запусков программы, при которых в качестве значений переменных вводились следующие пары чисел (s, t): (13, 2); (11, 12); (–12, 12);  (2, –2); (–10, –10); (6, –5);  (2, 8); (9, 10); (1, 13). Укажите наименьшее целое значение параметра А, при котором для входных данных программа напечатает «YES» четыре раза</vt:lpstr>
      <vt:lpstr>1. Открытые варианты ОГЭ досрочного периода 2020 года 2. Демонстрационная версия ОГЭ по информатике 2021 года 3. Задачи собственного сочинения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Тренажёр. Анализ программ с ветвлениями. Задание 6 ОГЭ</dc:title>
  <dc:creator>Никитенко Евгений Игоревич</dc:creator>
  <cp:lastModifiedBy>Evgeny</cp:lastModifiedBy>
  <cp:revision>320</cp:revision>
  <dcterms:created xsi:type="dcterms:W3CDTF">2020-07-11T12:03:04Z</dcterms:created>
  <dcterms:modified xsi:type="dcterms:W3CDTF">2024-02-02T10:19:20Z</dcterms:modified>
</cp:coreProperties>
</file>