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6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B937792-CA80-4606-AAA9-233EE7FDD359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8200C55-153F-43D5-9A5A-1ADF952BA2AE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0925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7792-CA80-4606-AAA9-233EE7FDD359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00C55-153F-43D5-9A5A-1ADF952BA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719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7792-CA80-4606-AAA9-233EE7FDD359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00C55-153F-43D5-9A5A-1ADF952BA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926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7792-CA80-4606-AAA9-233EE7FDD359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00C55-153F-43D5-9A5A-1ADF952BA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027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7792-CA80-4606-AAA9-233EE7FDD359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00C55-153F-43D5-9A5A-1ADF952BA2AE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632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7792-CA80-4606-AAA9-233EE7FDD359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00C55-153F-43D5-9A5A-1ADF952BA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1160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7792-CA80-4606-AAA9-233EE7FDD359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00C55-153F-43D5-9A5A-1ADF952BA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8108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7792-CA80-4606-AAA9-233EE7FDD359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00C55-153F-43D5-9A5A-1ADF952BA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725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7792-CA80-4606-AAA9-233EE7FDD359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00C55-153F-43D5-9A5A-1ADF952BA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495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7792-CA80-4606-AAA9-233EE7FDD359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00C55-153F-43D5-9A5A-1ADF952BA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9047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7792-CA80-4606-AAA9-233EE7FDD359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00C55-153F-43D5-9A5A-1ADF952BA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590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B937792-CA80-4606-AAA9-233EE7FDD359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78200C55-153F-43D5-9A5A-1ADF952BA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210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66" r:id="rId3"/>
    <p:sldLayoutId id="2147484067" r:id="rId4"/>
    <p:sldLayoutId id="2147484068" r:id="rId5"/>
    <p:sldLayoutId id="2147484069" r:id="rId6"/>
    <p:sldLayoutId id="2147484070" r:id="rId7"/>
    <p:sldLayoutId id="2147484071" r:id="rId8"/>
    <p:sldLayoutId id="2147484072" r:id="rId9"/>
    <p:sldLayoutId id="2147484073" r:id="rId10"/>
    <p:sldLayoutId id="21474840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nsportal.ru/shkola/geometriya/library/2016/08/25/komplekt-zadaniy-dlya-podgotovki-k-oge-po-teme-treugolniki" TargetMode="External"/><Relationship Id="rId2" Type="http://schemas.openxmlformats.org/officeDocument/2006/relationships/hyperlink" Target="https://vk.com/wall-204960455_3969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ipi.ru/oge/otkrytyy-bank-zadaniy-oge" TargetMode="External"/><Relationship Id="rId4" Type="http://schemas.openxmlformats.org/officeDocument/2006/relationships/hyperlink" Target="https://oge.sdamgia.ru/test?theme=3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611B56-D677-4AC0-8FBE-AFF3703FCD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273377"/>
            <a:ext cx="9966960" cy="3535079"/>
          </a:xfrm>
        </p:spPr>
        <p:txBody>
          <a:bodyPr>
            <a:normAutofit/>
          </a:bodyPr>
          <a:lstStyle/>
          <a:p>
            <a:r>
              <a:rPr lang="ru-RU" sz="8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</a:t>
            </a:r>
            <a:r>
              <a:rPr lang="ru-RU" sz="8000" b="1" i="1" dirty="0"/>
              <a:t> для подготовки к ГИА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362ADF4-9623-44FB-A48F-68315AAD59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390" y="3869634"/>
            <a:ext cx="11896626" cy="2182374"/>
          </a:xfrm>
        </p:spPr>
        <p:txBody>
          <a:bodyPr>
            <a:normAutofit/>
          </a:bodyPr>
          <a:lstStyle/>
          <a:p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</a:p>
          <a:p>
            <a:pPr algn="l"/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Геометрия. </a:t>
            </a:r>
            <a:r>
              <a:rPr lang="ru-RU" sz="4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Треугольники общего вида</a:t>
            </a: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1B70AA-2218-46B3-8B7D-D498B8217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519"/>
            <a:ext cx="2450969" cy="224004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2D94B8-E46C-4C10-9B97-67CE9D3F8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8483" y="5383670"/>
            <a:ext cx="2673047" cy="120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09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50A70D5-E1EE-46CB-83F9-0E12CE297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88" y="84840"/>
            <a:ext cx="11613823" cy="655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9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4F90C9-A415-454A-B59C-D0F419C51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248" y="575035"/>
            <a:ext cx="8276736" cy="581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189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5E92FF-5781-4111-BD8E-F219544E9C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Домашнее задание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77B8699-A2E3-4510-B51D-8D084BE98C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030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BD99540-FE16-4800-9A78-086E70FB4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89" y="329938"/>
            <a:ext cx="10162095" cy="626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474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04B3ED4-3429-48A6-87AB-D51B20090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078" y="254524"/>
            <a:ext cx="7956223" cy="634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880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FF3C6D-F1E9-4C48-9389-33A7C624E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Используемый материал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ED03F6-8D15-4118-BB03-B943CE0D1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2920" indent="-457200">
              <a:buAutoNum type="arabicPeriod"/>
            </a:pPr>
            <a:r>
              <a:rPr lang="en-US" b="1" i="0" u="none" strike="noStrike" dirty="0">
                <a:effectLst/>
                <a:latin typeface="YS Text"/>
                <a:hlinkClick r:id="rId2"/>
              </a:rPr>
              <a:t>vk.com</a:t>
            </a:r>
            <a:r>
              <a:rPr lang="en-US" b="0" i="0" u="none" strike="noStrike" dirty="0">
                <a:effectLst/>
                <a:latin typeface="Verdana" panose="020B0604030504040204" pitchFamily="34" charset="0"/>
                <a:hlinkClick r:id="rId2"/>
              </a:rPr>
              <a:t>›</a:t>
            </a:r>
            <a:r>
              <a:rPr lang="en-US" b="0" i="0" u="none" strike="noStrike" dirty="0">
                <a:effectLst/>
                <a:latin typeface="YS Text"/>
                <a:hlinkClick r:id="rId2"/>
              </a:rPr>
              <a:t>wall-204960455_3969</a:t>
            </a:r>
            <a:endParaRPr lang="ru-RU" b="0" i="0" u="none" strike="noStrike" dirty="0">
              <a:effectLst/>
              <a:latin typeface="YS Text"/>
            </a:endParaRPr>
          </a:p>
          <a:p>
            <a:pPr marL="502920" indent="-457200">
              <a:buAutoNum type="arabicPeriod"/>
            </a:pPr>
            <a:r>
              <a:rPr lang="ru-RU" dirty="0"/>
              <a:t> </a:t>
            </a:r>
            <a:r>
              <a:rPr lang="en-US" b="1" i="0" u="none" strike="noStrike" dirty="0">
                <a:effectLst/>
                <a:latin typeface="YS Text"/>
                <a:hlinkClick r:id="rId3"/>
              </a:rPr>
              <a:t>nsportal.ru</a:t>
            </a:r>
            <a:r>
              <a:rPr lang="en-US" b="0" i="0" u="none" strike="noStrike" dirty="0">
                <a:effectLst/>
                <a:latin typeface="Verdana" panose="020B0604030504040204" pitchFamily="34" charset="0"/>
                <a:hlinkClick r:id="rId3"/>
              </a:rPr>
              <a:t>›</a:t>
            </a:r>
            <a:r>
              <a:rPr lang="ru-RU" b="0" i="0" u="none" strike="noStrike" dirty="0">
                <a:effectLst/>
                <a:latin typeface="YS Text"/>
                <a:hlinkClick r:id="rId3"/>
              </a:rPr>
              <a:t>Геометрия</a:t>
            </a:r>
            <a:r>
              <a:rPr lang="ru-RU" b="0" i="0" u="none" strike="noStrike" dirty="0">
                <a:effectLst/>
                <a:latin typeface="Verdana" panose="020B0604030504040204" pitchFamily="34" charset="0"/>
                <a:hlinkClick r:id="rId3"/>
              </a:rPr>
              <a:t>›</a:t>
            </a:r>
            <a:r>
              <a:rPr lang="ru-RU" b="0" i="0" u="none" strike="noStrike" dirty="0">
                <a:effectLst/>
                <a:latin typeface="YS Text"/>
                <a:hlinkClick r:id="rId3"/>
              </a:rPr>
              <a:t>…-</a:t>
            </a:r>
            <a:r>
              <a:rPr lang="en-US" b="0" i="0" u="none" strike="noStrike" dirty="0" err="1">
                <a:effectLst/>
                <a:latin typeface="YS Text"/>
                <a:hlinkClick r:id="rId3"/>
              </a:rPr>
              <a:t>podgotovki</a:t>
            </a:r>
            <a:r>
              <a:rPr lang="en-US" b="0" i="0" u="none" strike="noStrike" dirty="0">
                <a:effectLst/>
                <a:latin typeface="YS Text"/>
                <a:hlinkClick r:id="rId3"/>
              </a:rPr>
              <a:t>-k-</a:t>
            </a:r>
            <a:r>
              <a:rPr lang="en-US" b="0" i="0" u="none" strike="noStrike" dirty="0" err="1">
                <a:effectLst/>
                <a:latin typeface="YS Text"/>
                <a:hlinkClick r:id="rId3"/>
              </a:rPr>
              <a:t>oge</a:t>
            </a:r>
            <a:r>
              <a:rPr lang="en-US" b="0" i="0" u="none" strike="noStrike" dirty="0">
                <a:effectLst/>
                <a:latin typeface="YS Text"/>
                <a:hlinkClick r:id="rId3"/>
              </a:rPr>
              <a:t>-po…</a:t>
            </a:r>
            <a:endParaRPr lang="ru-RU" b="0" i="0" u="none" strike="noStrike" dirty="0">
              <a:effectLst/>
              <a:latin typeface="YS Text"/>
            </a:endParaRPr>
          </a:p>
          <a:p>
            <a:pPr marL="502920" indent="-457200">
              <a:buAutoNum type="arabicPeriod"/>
            </a:pPr>
            <a:r>
              <a:rPr lang="en-US" b="1" i="0" u="none" strike="noStrike" dirty="0" err="1">
                <a:effectLst/>
                <a:latin typeface="YS Text"/>
                <a:hlinkClick r:id="rId4"/>
              </a:rPr>
              <a:t>oge.sdamgia.ru</a:t>
            </a:r>
            <a:r>
              <a:rPr lang="en-US" b="0" i="0" u="none" strike="noStrike" dirty="0" err="1">
                <a:effectLst/>
                <a:latin typeface="Verdana" panose="020B0604030504040204" pitchFamily="34" charset="0"/>
                <a:hlinkClick r:id="rId4"/>
              </a:rPr>
              <a:t>›</a:t>
            </a:r>
            <a:r>
              <a:rPr lang="en-US" b="0" i="0" u="none" strike="noStrike" dirty="0" err="1">
                <a:effectLst/>
                <a:latin typeface="YS Text"/>
                <a:hlinkClick r:id="rId4"/>
              </a:rPr>
              <a:t>test?theme</a:t>
            </a:r>
            <a:r>
              <a:rPr lang="en-US" b="0" i="0" u="none" strike="noStrike" dirty="0">
                <a:effectLst/>
                <a:latin typeface="YS Text"/>
                <a:hlinkClick r:id="rId4"/>
              </a:rPr>
              <a:t>=32</a:t>
            </a:r>
            <a:endParaRPr lang="ru-RU" b="0" i="0" u="none" strike="noStrike" dirty="0">
              <a:effectLst/>
              <a:latin typeface="YS Text"/>
            </a:endParaRPr>
          </a:p>
          <a:p>
            <a:pPr marL="502920" indent="-457200">
              <a:buAutoNum type="arabicPeriod"/>
            </a:pPr>
            <a:r>
              <a:rPr lang="en-US" b="1" i="0" u="none" strike="noStrike" dirty="0">
                <a:effectLst/>
                <a:latin typeface="YS Text"/>
                <a:hlinkClick r:id="rId5"/>
              </a:rPr>
              <a:t>fipi.ru</a:t>
            </a:r>
            <a:r>
              <a:rPr lang="en-US" b="0" i="0" u="none" strike="noStrike" dirty="0">
                <a:effectLst/>
                <a:latin typeface="Verdana" panose="020B0604030504040204" pitchFamily="34" charset="0"/>
                <a:hlinkClick r:id="rId5"/>
              </a:rPr>
              <a:t>›</a:t>
            </a:r>
            <a:r>
              <a:rPr lang="ru-RU" b="0" i="0" u="none" strike="noStrike" dirty="0">
                <a:effectLst/>
                <a:latin typeface="YS Text"/>
                <a:hlinkClick r:id="rId5"/>
              </a:rPr>
              <a:t>Открытый банк</a:t>
            </a:r>
            <a:endParaRPr lang="ru-RU" b="0" i="0" u="none" strike="noStrike" dirty="0">
              <a:effectLst/>
              <a:latin typeface="YS Text"/>
            </a:endParaRPr>
          </a:p>
          <a:p>
            <a:pPr marL="502920" indent="-457200">
              <a:buAutoNum type="arabicPeriod"/>
            </a:pPr>
            <a:r>
              <a:rPr lang="ru-RU" dirty="0"/>
              <a:t>time4math.ru›Математика</a:t>
            </a:r>
          </a:p>
        </p:txBody>
      </p:sp>
    </p:spTree>
    <p:extLst>
      <p:ext uri="{BB962C8B-B14F-4D97-AF65-F5344CB8AC3E}">
        <p14:creationId xmlns:p14="http://schemas.microsoft.com/office/powerpoint/2010/main" val="1516215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547B16E7-963F-4C4D-BD7C-EE67FB3B6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135" y="427366"/>
            <a:ext cx="10827201" cy="5802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3174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треугольника со сторонами 16 и 2 проведены высоты к этим сторонам. Высота, проведенная к первой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стороне, равна 1.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Чему равна высота, проведенная ко второй стороне?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Решение.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Пусть известные стороны треугольника равны </a:t>
            </a:r>
            <a:r>
              <a:rPr kumimoji="0" lang="ru-RU" altLang="ru-RU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kumimoji="0" lang="ru-RU" altLang="ru-RU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 высоты, проведенные к ним </a:t>
            </a:r>
            <a:r>
              <a:rPr kumimoji="0" lang="ru-RU" altLang="ru-RU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kumimoji="0" lang="ru-RU" altLang="ru-RU" sz="2400" b="0" i="1" u="none" strike="noStrike" cap="none" normalizeH="0" baseline="-3000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       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Площадь треугольника можно найти как половину произведения стороны на высоту, проведенную к этой стороне: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           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            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 дробь: числитель: 1, знаменатель: 2 конец дроби ah_a= дробь: числитель: 1, знаменатель: 2 конец дроби bh_b равносильно h_b= дробь: числитель: ah_a, знаменатель: b конец дроби , ">
            <a:extLst>
              <a:ext uri="{FF2B5EF4-FFF2-40B4-BE49-F238E27FC236}">
                <a16:creationId xmlns:a16="http://schemas.microsoft.com/office/drawing/2014/main" id="{3B0BF32C-BADE-40D7-8153-5722F348D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728" y="4810198"/>
            <a:ext cx="198120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_b= дробь: числитель: 16 умножить на 1, знаменатель: 2 конец дроби =8. ">
            <a:extLst>
              <a:ext uri="{FF2B5EF4-FFF2-40B4-BE49-F238E27FC236}">
                <a16:creationId xmlns:a16="http://schemas.microsoft.com/office/drawing/2014/main" id="{40CEE61B-79EA-4D2B-A341-1B8DC71F1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735" y="5417283"/>
            <a:ext cx="114300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322C1A-9369-4F74-A717-6C5F3AE060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9822" y="4431887"/>
            <a:ext cx="3178043" cy="237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453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7A23D3-4213-45E1-8AD3-2BCD55EAE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610" y="277826"/>
            <a:ext cx="10707871" cy="587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dirty="0"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треугольнике</a:t>
            </a:r>
            <a:r>
              <a:rPr kumimoji="0" lang="ru-RU" alt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ABC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проведены медиана</a:t>
            </a:r>
            <a:r>
              <a:rPr kumimoji="0" lang="ru-RU" alt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BM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высота</a:t>
            </a:r>
            <a:r>
              <a:rPr kumimoji="0" lang="ru-RU" alt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BH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. Известно, что </a:t>
            </a:r>
            <a:r>
              <a:rPr kumimoji="0" lang="ru-RU" alt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  =  84 и </a:t>
            </a:r>
            <a:r>
              <a:rPr kumimoji="0" lang="ru-RU" alt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  =  </a:t>
            </a:r>
            <a:r>
              <a:rPr kumimoji="0" lang="ru-RU" alt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BM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Найдите </a:t>
            </a:r>
            <a:r>
              <a:rPr kumimoji="0" lang="ru-RU" alt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AH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ешение. 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Поскольку </a:t>
            </a:r>
            <a:r>
              <a:rPr kumimoji="0" lang="ru-RU" alt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BM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  — медиана,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Рассмотрим треугольник </a:t>
            </a:r>
            <a:r>
              <a:rPr kumimoji="0" lang="ru-RU" alt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BMC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   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следовательно, треугольник </a:t>
            </a:r>
            <a:r>
              <a:rPr kumimoji="0" lang="ru-RU" alt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BMC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  — равнобедренный, </a:t>
            </a:r>
            <a:r>
              <a:rPr kumimoji="0" lang="ru-RU" alt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BH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  — высота, следовательно, </a:t>
            </a:r>
            <a:r>
              <a:rPr kumimoji="0" lang="ru-RU" alt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BH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  — медиана, откуда                            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Найдём АН: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Ответ: 63.</a:t>
            </a:r>
          </a:p>
        </p:txBody>
      </p:sp>
      <p:pic>
        <p:nvPicPr>
          <p:cNvPr id="2050" name="Picture 2" descr="AM=MC= дробь: числитель: AC, знаменатель: 2 конец дроби = дробь: числитель: 84, знаменатель: 2 конец дроби =42. ">
            <a:extLst>
              <a:ext uri="{FF2B5EF4-FFF2-40B4-BE49-F238E27FC236}">
                <a16:creationId xmlns:a16="http://schemas.microsoft.com/office/drawing/2014/main" id="{CEF0DBFE-3746-4E96-A78F-50E21ADC0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526" y="3339295"/>
            <a:ext cx="278191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BC=BM,">
            <a:extLst>
              <a:ext uri="{FF2B5EF4-FFF2-40B4-BE49-F238E27FC236}">
                <a16:creationId xmlns:a16="http://schemas.microsoft.com/office/drawing/2014/main" id="{CC791439-0620-4D60-AD10-53698832A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865" y="4093830"/>
            <a:ext cx="1095322" cy="24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H=HC= дробь: числитель: MC, знаменатель: 2 конец дроби = дробь: числитель: 42, знаменатель: 2 конец дроби =21. ">
            <a:extLst>
              <a:ext uri="{FF2B5EF4-FFF2-40B4-BE49-F238E27FC236}">
                <a16:creationId xmlns:a16="http://schemas.microsoft.com/office/drawing/2014/main" id="{E271FC70-B50E-435E-B55B-3728F2C58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9350" y="-327025"/>
            <a:ext cx="220980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AH:">
            <a:extLst>
              <a:ext uri="{FF2B5EF4-FFF2-40B4-BE49-F238E27FC236}">
                <a16:creationId xmlns:a16="http://schemas.microsoft.com/office/drawing/2014/main" id="{FDF0601D-89B8-451F-A97D-17332488A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2463" y="-327025"/>
            <a:ext cx="3333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H=AM плюс MH=42 плюс 21=63.">
            <a:extLst>
              <a:ext uri="{FF2B5EF4-FFF2-40B4-BE49-F238E27FC236}">
                <a16:creationId xmlns:a16="http://schemas.microsoft.com/office/drawing/2014/main" id="{6F7D840C-2A7E-4166-994B-32FEA5551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2213" y="-327025"/>
            <a:ext cx="246697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2A1764-B946-4CF0-8ABE-03AB79606A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2205" y="1338316"/>
            <a:ext cx="3036853" cy="1500471"/>
          </a:xfrm>
          <a:prstGeom prst="rect">
            <a:avLst/>
          </a:prstGeom>
        </p:spPr>
      </p:pic>
      <p:pic>
        <p:nvPicPr>
          <p:cNvPr id="2056" name="Picture 8" descr="MH=HC= дробь: чис­ли­тель: MC, зна­ме­на­тель: 2 конец дроби = дробь: чис­ли­тель: 42, зна­ме­на­тель: 2 конец дроби =21. ">
            <a:extLst>
              <a:ext uri="{FF2B5EF4-FFF2-40B4-BE49-F238E27FC236}">
                <a16:creationId xmlns:a16="http://schemas.microsoft.com/office/drawing/2014/main" id="{473F6ABC-707A-4CE5-832A-DB6484E88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285" y="4985975"/>
            <a:ext cx="3652051" cy="32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AH=AM плюс MH=42 плюс 21=63.">
            <a:extLst>
              <a:ext uri="{FF2B5EF4-FFF2-40B4-BE49-F238E27FC236}">
                <a16:creationId xmlns:a16="http://schemas.microsoft.com/office/drawing/2014/main" id="{599F2865-90BD-45B6-8C21-D73066D67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009" y="5474346"/>
            <a:ext cx="3134561" cy="19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82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5E0454-0A5F-4DCC-A835-997A44613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390" y="655381"/>
            <a:ext cx="118872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остроугольном треугольнике </a:t>
            </a:r>
            <a:r>
              <a:rPr kumimoji="0" lang="ru-RU" alt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высота </a:t>
            </a:r>
            <a:r>
              <a:rPr kumimoji="0" lang="ru-RU" alt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AH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равна                а сторона </a:t>
            </a:r>
            <a:r>
              <a:rPr kumimoji="0" lang="ru-RU" alt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равна 40.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          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  <a:endParaRPr kumimoji="0" lang="ru-RU" alt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20 корень из: начало аргумента: 3 конец аргумента ,">
            <a:extLst>
              <a:ext uri="{FF2B5EF4-FFF2-40B4-BE49-F238E27FC236}">
                <a16:creationId xmlns:a16="http://schemas.microsoft.com/office/drawing/2014/main" id="{33122C16-4ED4-43CC-A6C7-7CA5EF4B2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675" y="-227964"/>
            <a:ext cx="4572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 косинус B.">
            <a:extLst>
              <a:ext uri="{FF2B5EF4-FFF2-40B4-BE49-F238E27FC236}">
                <a16:creationId xmlns:a16="http://schemas.microsoft.com/office/drawing/2014/main" id="{5F2DB68B-41DB-43AB-B4DD-A2BE05C88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0" y="-227964"/>
            <a:ext cx="40005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20 ко­рень из: на­ча­ло ар­гу­мен­та: 3 конец ар­гу­мен­та ,">
            <a:extLst>
              <a:ext uri="{FF2B5EF4-FFF2-40B4-BE49-F238E27FC236}">
                <a16:creationId xmlns:a16="http://schemas.microsoft.com/office/drawing/2014/main" id="{794DD3D7-6DA2-4441-8DA3-72506EA21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893" y="649122"/>
            <a:ext cx="688156" cy="43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 ко­си­нус B.">
            <a:extLst>
              <a:ext uri="{FF2B5EF4-FFF2-40B4-BE49-F238E27FC236}">
                <a16:creationId xmlns:a16="http://schemas.microsoft.com/office/drawing/2014/main" id="{820B7A4B-F48F-4622-8313-FA896BD2C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460" y="1383878"/>
            <a:ext cx="778940" cy="21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>
            <a:extLst>
              <a:ext uri="{FF2B5EF4-FFF2-40B4-BE49-F238E27FC236}">
                <a16:creationId xmlns:a16="http://schemas.microsoft.com/office/drawing/2014/main" id="{2B3A6AC7-D2B7-40E5-9087-6EE81CE36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1585" y="1009323"/>
            <a:ext cx="1634044" cy="154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2">
            <a:extLst>
              <a:ext uri="{FF2B5EF4-FFF2-40B4-BE49-F238E27FC236}">
                <a16:creationId xmlns:a16="http://schemas.microsoft.com/office/drawing/2014/main" id="{35229F62-0BCE-47F0-8732-2F94723A7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975" y="2136971"/>
            <a:ext cx="95101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Рассмотрим прямоугольный треугольник </a:t>
            </a:r>
            <a:r>
              <a:rPr kumimoji="0" lang="ru-RU" alt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ABH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из теоремы Пифагора найдем              </a:t>
            </a:r>
          </a:p>
        </p:txBody>
      </p:sp>
      <p:pic>
        <p:nvPicPr>
          <p:cNvPr id="3085" name="Picture 13" descr="BH:">
            <a:extLst>
              <a:ext uri="{FF2B5EF4-FFF2-40B4-BE49-F238E27FC236}">
                <a16:creationId xmlns:a16="http://schemas.microsoft.com/office/drawing/2014/main" id="{526FBF37-38C7-4BD2-AA77-EBD7644D4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763" y="2253006"/>
            <a:ext cx="401464" cy="24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BH= ко­рень из: на­ча­ло ар­гу­мен­та: AB в квад­ра­те минус AH в квад­ра­те конец ар­гу­мен­та = ко­рень из: на­ча­ло ар­гу­мен­та: 1600 минус 1200 конец ар­гу­мен­та =20.">
            <a:extLst>
              <a:ext uri="{FF2B5EF4-FFF2-40B4-BE49-F238E27FC236}">
                <a16:creationId xmlns:a16="http://schemas.microsoft.com/office/drawing/2014/main" id="{31BD65F3-7E66-4D7C-97F1-CAC63F321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27" y="2611778"/>
            <a:ext cx="3994945" cy="44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6">
            <a:extLst>
              <a:ext uri="{FF2B5EF4-FFF2-40B4-BE49-F238E27FC236}">
                <a16:creationId xmlns:a16="http://schemas.microsoft.com/office/drawing/2014/main" id="{51132D58-2DC8-41A9-B1F8-7FAB21F1E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974" y="2560923"/>
            <a:ext cx="1196261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определению косинус угла в прямоугольном треугольнике  — это отношение прилежащего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катета к гипотенузе:</a:t>
            </a:r>
          </a:p>
        </p:txBody>
      </p:sp>
      <p:pic>
        <p:nvPicPr>
          <p:cNvPr id="3090" name="Picture 18" descr=" ко­си­нус B= дробь: чис­ли­тель: BH, зна­ме­на­тель: AB конец дроби = дробь: чис­ли­тель: 20, зна­ме­на­тель: 40 конец дроби = дробь: чис­ли­тель: 1, зна­ме­на­тель: 2 конец дроби =0,5. ">
            <a:extLst>
              <a:ext uri="{FF2B5EF4-FFF2-40B4-BE49-F238E27FC236}">
                <a16:creationId xmlns:a16="http://schemas.microsoft.com/office/drawing/2014/main" id="{AAF105A9-2D70-4090-8658-70A7118A2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18" y="3458698"/>
            <a:ext cx="3558765" cy="43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05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A5FD61-9332-4704-87CB-6F7463A8B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353" y="1081335"/>
            <a:ext cx="11368725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трапеции </a:t>
            </a:r>
            <a:r>
              <a:rPr kumimoji="0" lang="ru-RU" altLang="ru-RU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ABCD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  =  </a:t>
            </a:r>
            <a:r>
              <a:rPr kumimoji="0" lang="ru-RU" altLang="ru-RU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∠</a:t>
            </a:r>
            <a:r>
              <a:rPr kumimoji="0" lang="ru-RU" altLang="ru-RU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BDA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  =  49° и ∠</a:t>
            </a:r>
            <a:r>
              <a:rPr kumimoji="0" lang="ru-RU" altLang="ru-RU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BDC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  =  13°. Найдите угол </a:t>
            </a:r>
            <a:r>
              <a:rPr kumimoji="0" lang="ru-RU" altLang="ru-RU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ABD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Ответ дайте в градусах.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id="{749C46E7-9398-4B6D-9B55-08822C469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134" y="3089489"/>
            <a:ext cx="1728444" cy="133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FC5C45F9-3554-4604-B72D-DA7E4BE4B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999" y="3147339"/>
            <a:ext cx="12001893" cy="3268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Решение. 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Угол </a:t>
            </a:r>
            <a:r>
              <a:rPr kumimoji="0" lang="ru-RU" alt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ADC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равен ∠</a:t>
            </a:r>
            <a:r>
              <a:rPr kumimoji="0" lang="ru-RU" alt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ADC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  =  ∠</a:t>
            </a:r>
            <a:r>
              <a:rPr kumimoji="0" lang="ru-RU" alt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BDA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 + ∠</a:t>
            </a:r>
            <a:r>
              <a:rPr kumimoji="0" lang="ru-RU" alt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BDC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  =  49° + 13°  =  62°. Трапеция </a:t>
            </a:r>
            <a:r>
              <a:rPr kumimoji="0" lang="ru-RU" alt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ABCD 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равнобедренная,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следовательно, углы при основаниях равны, то есть ∠</a:t>
            </a:r>
            <a:r>
              <a:rPr kumimoji="0" lang="ru-RU" alt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BAD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  =  ∠</a:t>
            </a:r>
            <a:r>
              <a:rPr kumimoji="0" lang="ru-RU" alt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ADC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  =  62°. Сумма углов треугольника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равна 180°, откуда из треугольника </a:t>
            </a:r>
            <a:r>
              <a:rPr kumimoji="0" lang="ru-RU" alt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ABD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получаем, что        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kumimoji="0" lang="ru-RU" alt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ABD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  =  180° − (∠</a:t>
            </a:r>
            <a:r>
              <a:rPr kumimoji="0" lang="ru-RU" alt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BAD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 + ∠</a:t>
            </a:r>
            <a:r>
              <a:rPr kumimoji="0" lang="ru-RU" alt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ADB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  =  180° − (62° + 49°)  =  69°.</a:t>
            </a:r>
          </a:p>
        </p:txBody>
      </p:sp>
    </p:spTree>
    <p:extLst>
      <p:ext uri="{BB962C8B-B14F-4D97-AF65-F5344CB8AC3E}">
        <p14:creationId xmlns:p14="http://schemas.microsoft.com/office/powerpoint/2010/main" val="223555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7904A3-718B-46FA-9229-768313BF0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613" y="640512"/>
            <a:ext cx="11750773" cy="557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Углы </a:t>
            </a:r>
            <a:r>
              <a:rPr kumimoji="0" lang="ru-RU" alt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kumimoji="0" lang="ru-RU" alt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треугольника </a:t>
            </a:r>
            <a:r>
              <a:rPr kumimoji="0" lang="ru-RU" alt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равны соответственно 65° и 85°. Найдите </a:t>
            </a:r>
            <a:r>
              <a:rPr kumimoji="0" lang="ru-RU" alt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если радиус окружности,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описанной около треугольника </a:t>
            </a:r>
            <a:r>
              <a:rPr kumimoji="0" lang="ru-RU" alt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равен 14.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Решение. 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Сумма углов треугольника равна 180°, поэтому                                                             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теореме синусов: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                         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Откуда получаем, что                              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Ответ: 14.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99BA2F8-AA02-411B-BB89-72EADBE63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7280" y="1372099"/>
            <a:ext cx="1219200" cy="13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\angle A=180 градусов минус 65 градусов минус 85 градусов=30 градусов.">
            <a:extLst>
              <a:ext uri="{FF2B5EF4-FFF2-40B4-BE49-F238E27FC236}">
                <a16:creationId xmlns:a16="http://schemas.microsoft.com/office/drawing/2014/main" id="{35F91377-6E8B-4DA0-877E-40B2BE482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357" y="3550058"/>
            <a:ext cx="3082139" cy="25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2R= дробь: числитель: BC, знаменатель: синус A конец дроби = дробь: числитель: AB, знаменатель: синус C конец дроби = дробь: числитель: AC, знаменатель: синус B конец дроби . ">
            <a:extLst>
              <a:ext uri="{FF2B5EF4-FFF2-40B4-BE49-F238E27FC236}">
                <a16:creationId xmlns:a16="http://schemas.microsoft.com/office/drawing/2014/main" id="{7415A631-65D6-464F-A789-D65B78BD4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280" y="3953305"/>
            <a:ext cx="2380596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BC=2R умножить на синус A=2 умножить на 14 умножить на дробь: числитель: 1, знаменатель: 2 конец дроби =14. ">
            <a:extLst>
              <a:ext uri="{FF2B5EF4-FFF2-40B4-BE49-F238E27FC236}">
                <a16:creationId xmlns:a16="http://schemas.microsoft.com/office/drawing/2014/main" id="{C884A6C7-83C8-4478-B3D7-79357A56A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262" y="4871083"/>
            <a:ext cx="3125738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71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1ED2C31-23E0-4422-96F5-28C6BE3F4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816" y="251585"/>
            <a:ext cx="11196335" cy="6038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Точки </a:t>
            </a:r>
            <a:r>
              <a:rPr kumimoji="0" lang="ru-RU" alt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kumimoji="0" lang="ru-RU" alt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являются серединами сторон </a:t>
            </a:r>
            <a:r>
              <a:rPr kumimoji="0" lang="ru-RU" alt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kumimoji="0" lang="ru-RU" alt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треугольника </a:t>
            </a:r>
            <a:r>
              <a:rPr kumimoji="0" lang="ru-RU" alt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сторона </a:t>
            </a:r>
            <a:r>
              <a:rPr kumimoji="0" lang="ru-RU" alt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равна 66, сторона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равна 37, сторона </a:t>
            </a:r>
            <a:r>
              <a:rPr kumimoji="0" lang="ru-RU" alt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равна 74. Найдите </a:t>
            </a:r>
            <a:r>
              <a:rPr kumimoji="0" lang="ru-RU" alt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MN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</a:t>
            </a:r>
            <a:endParaRPr kumimoji="0" lang="ru-RU" alt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>
            <a:extLst>
              <a:ext uri="{FF2B5EF4-FFF2-40B4-BE49-F238E27FC236}">
                <a16:creationId xmlns:a16="http://schemas.microsoft.com/office/drawing/2014/main" id="{5149E8E6-12F8-494D-A260-6220269BD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434" y="1091004"/>
            <a:ext cx="2621830" cy="164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A72D84BC-8FA2-41A3-99A0-09CAD5051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511" y="2645266"/>
            <a:ext cx="12042977" cy="419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Решение. 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Поскольку </a:t>
            </a:r>
            <a:r>
              <a:rPr kumimoji="0" lang="ru-RU" alt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соединяет середины двух сторон треугольника </a:t>
            </a:r>
            <a:r>
              <a:rPr kumimoji="0" lang="ru-RU" alt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alt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средней линией,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она параллельна </a:t>
            </a:r>
            <a:r>
              <a:rPr kumimoji="0" lang="ru-RU" alt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равна ее половине: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0" name="Picture 6" descr="MN= дробь: чис­ли­тель: AC, зна­ме­на­тель: 2 конец дроби = дробь: чис­ли­тель: 74, зна­ме­на­тель: 2 конец дроби =37 ">
            <a:extLst>
              <a:ext uri="{FF2B5EF4-FFF2-40B4-BE49-F238E27FC236}">
                <a16:creationId xmlns:a16="http://schemas.microsoft.com/office/drawing/2014/main" id="{2E1439FF-7375-4FA4-89C0-E93FD13A4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722" y="3676454"/>
            <a:ext cx="3077440" cy="44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033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AEDED81-F4ED-4678-A3F3-8EED5CFA3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755"/>
            <a:ext cx="10515600" cy="3169639"/>
          </a:xfrm>
        </p:spPr>
        <p:txBody>
          <a:bodyPr>
            <a:normAutofit/>
          </a:bodyPr>
          <a:lstStyle/>
          <a:p>
            <a:pPr algn="ctr"/>
            <a:r>
              <a:rPr lang="ru-RU" sz="6000" dirty="0">
                <a:latin typeface="Calibri" panose="020F0502020204030204" pitchFamily="34" charset="0"/>
                <a:cs typeface="Calibri" panose="020F0502020204030204" pitchFamily="34" charset="0"/>
              </a:rPr>
              <a:t>Задачи для самостоятельной работы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FA3A793F-1F5C-471C-BD62-BEA3B778A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85958">
            <a:off x="1162169" y="3362327"/>
            <a:ext cx="3420212" cy="271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4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2D7F5AF-4BD3-43FA-96C9-1ECCCEA31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97" y="296945"/>
            <a:ext cx="11946903" cy="656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671632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124</TotalTime>
  <Words>449</Words>
  <Application>Microsoft Office PowerPoint</Application>
  <PresentationFormat>Широкоэкранный</PresentationFormat>
  <Paragraphs>86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Corbel</vt:lpstr>
      <vt:lpstr>Times New Roman</vt:lpstr>
      <vt:lpstr>Verdana</vt:lpstr>
      <vt:lpstr>YS Text</vt:lpstr>
      <vt:lpstr>Базис</vt:lpstr>
      <vt:lpstr>Задания для подготовки к ГИА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 для самостоятельной работы</vt:lpstr>
      <vt:lpstr>Презентация PowerPoint</vt:lpstr>
      <vt:lpstr>Презентация PowerPoint</vt:lpstr>
      <vt:lpstr>Презентация PowerPoint</vt:lpstr>
      <vt:lpstr>Домашнее задание</vt:lpstr>
      <vt:lpstr>Презентация PowerPoint</vt:lpstr>
      <vt:lpstr>Презентация PowerPoint</vt:lpstr>
      <vt:lpstr>Используемый материал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oksanateacher.com@outlook.com</dc:creator>
  <cp:lastModifiedBy>oksanateacher.com@outlook.com</cp:lastModifiedBy>
  <cp:revision>14</cp:revision>
  <dcterms:created xsi:type="dcterms:W3CDTF">2024-02-05T18:12:33Z</dcterms:created>
  <dcterms:modified xsi:type="dcterms:W3CDTF">2024-02-05T20:17:31Z</dcterms:modified>
</cp:coreProperties>
</file>